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handoutMasterIdLst>
    <p:handoutMasterId r:id="rId32"/>
  </p:handoutMasterIdLst>
  <p:sldIdLst>
    <p:sldId id="256" r:id="rId2"/>
    <p:sldId id="263" r:id="rId3"/>
    <p:sldId id="291" r:id="rId4"/>
    <p:sldId id="283" r:id="rId5"/>
    <p:sldId id="284" r:id="rId6"/>
    <p:sldId id="290" r:id="rId7"/>
    <p:sldId id="278" r:id="rId8"/>
    <p:sldId id="285" r:id="rId9"/>
    <p:sldId id="279" r:id="rId10"/>
    <p:sldId id="261" r:id="rId11"/>
    <p:sldId id="269" r:id="rId12"/>
    <p:sldId id="277" r:id="rId13"/>
    <p:sldId id="276" r:id="rId14"/>
    <p:sldId id="264" r:id="rId15"/>
    <p:sldId id="266" r:id="rId16"/>
    <p:sldId id="271" r:id="rId17"/>
    <p:sldId id="273" r:id="rId18"/>
    <p:sldId id="274" r:id="rId19"/>
    <p:sldId id="292" r:id="rId20"/>
    <p:sldId id="287" r:id="rId21"/>
    <p:sldId id="289" r:id="rId22"/>
    <p:sldId id="265" r:id="rId23"/>
    <p:sldId id="301" r:id="rId24"/>
    <p:sldId id="293" r:id="rId25"/>
    <p:sldId id="294" r:id="rId26"/>
    <p:sldId id="300" r:id="rId27"/>
    <p:sldId id="297" r:id="rId28"/>
    <p:sldId id="298" r:id="rId29"/>
    <p:sldId id="299" r:id="rId30"/>
    <p:sldId id="296" r:id="rId31"/>
  </p:sldIdLst>
  <p:sldSz cx="9144000" cy="6858000" type="screen4x3"/>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ECFF"/>
    <a:srgbClr val="237313"/>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385" autoAdjust="0"/>
    <p:restoredTop sz="94660"/>
  </p:normalViewPr>
  <p:slideViewPr>
    <p:cSldViewPr>
      <p:cViewPr>
        <p:scale>
          <a:sx n="60" d="100"/>
          <a:sy n="60" d="100"/>
        </p:scale>
        <p:origin x="-1950" y="-414"/>
      </p:cViewPr>
      <p:guideLst>
        <p:guide orient="horz" pos="2160"/>
        <p:guide pos="2880"/>
      </p:guideLst>
    </p:cSldViewPr>
  </p:slideViewPr>
  <p:notesTextViewPr>
    <p:cViewPr>
      <p:scale>
        <a:sx n="1" d="1"/>
        <a:sy n="1" d="1"/>
      </p:scale>
      <p:origin x="0" y="0"/>
    </p:cViewPr>
  </p:notesTextViewPr>
  <p:sorterViewPr>
    <p:cViewPr>
      <p:scale>
        <a:sx n="100" d="100"/>
        <a:sy n="100" d="100"/>
      </p:scale>
      <p:origin x="0" y="606"/>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F53B7C3-F366-42FF-9F4B-AD2DFA04CACD}" type="doc">
      <dgm:prSet loTypeId="urn:microsoft.com/office/officeart/2005/8/layout/venn1" loCatId="relationship" qsTypeId="urn:microsoft.com/office/officeart/2005/8/quickstyle/simple1" qsCatId="simple" csTypeId="urn:microsoft.com/office/officeart/2005/8/colors/colorful5" csCatId="colorful" phldr="1"/>
      <dgm:spPr/>
    </dgm:pt>
    <dgm:pt modelId="{26CC7B6A-C881-4822-9ABB-F2B253DF4E2A}">
      <dgm:prSet phldrT="[Text]" custT="1"/>
      <dgm:spPr>
        <a:solidFill>
          <a:schemeClr val="bg2">
            <a:lumMod val="75000"/>
            <a:alpha val="50000"/>
          </a:schemeClr>
        </a:solidFill>
      </dgm:spPr>
      <dgm:t>
        <a:bodyPr/>
        <a:lstStyle/>
        <a:p>
          <a:r>
            <a:rPr lang="en-US" sz="2000" b="1" dirty="0" smtClean="0">
              <a:solidFill>
                <a:schemeClr val="bg1"/>
              </a:solidFill>
              <a:effectLst>
                <a:outerShdw blurRad="38100" dist="38100" dir="2700000" algn="tl">
                  <a:srgbClr val="000000">
                    <a:alpha val="43137"/>
                  </a:srgbClr>
                </a:outerShdw>
              </a:effectLst>
            </a:rPr>
            <a:t>Content Knowledge</a:t>
          </a:r>
          <a:endParaRPr lang="en-US" sz="2000" b="1" dirty="0">
            <a:solidFill>
              <a:schemeClr val="bg1"/>
            </a:solidFill>
            <a:effectLst>
              <a:outerShdw blurRad="38100" dist="38100" dir="2700000" algn="tl">
                <a:srgbClr val="000000">
                  <a:alpha val="43137"/>
                </a:srgbClr>
              </a:outerShdw>
            </a:effectLst>
          </a:endParaRPr>
        </a:p>
      </dgm:t>
    </dgm:pt>
    <dgm:pt modelId="{1F6C9BE4-8BB2-4ABC-A104-C24D9FE5366A}" type="parTrans" cxnId="{10BA97A2-5D23-464B-8371-0D8E73F77EB4}">
      <dgm:prSet/>
      <dgm:spPr/>
      <dgm:t>
        <a:bodyPr/>
        <a:lstStyle/>
        <a:p>
          <a:endParaRPr lang="en-US"/>
        </a:p>
      </dgm:t>
    </dgm:pt>
    <dgm:pt modelId="{993100A0-A71A-4A4E-B37C-87AB7D9E041E}" type="sibTrans" cxnId="{10BA97A2-5D23-464B-8371-0D8E73F77EB4}">
      <dgm:prSet/>
      <dgm:spPr/>
      <dgm:t>
        <a:bodyPr/>
        <a:lstStyle/>
        <a:p>
          <a:endParaRPr lang="en-US"/>
        </a:p>
      </dgm:t>
    </dgm:pt>
    <dgm:pt modelId="{68642B75-4486-4AA7-8CB9-111623F4C10C}">
      <dgm:prSet phldrT="[Text]" custT="1"/>
      <dgm:spPr>
        <a:solidFill>
          <a:srgbClr val="7030A0">
            <a:alpha val="49804"/>
          </a:srgbClr>
        </a:solidFill>
      </dgm:spPr>
      <dgm:t>
        <a:bodyPr/>
        <a:lstStyle/>
        <a:p>
          <a:r>
            <a:rPr lang="en-US" sz="2000" b="1" dirty="0" smtClean="0">
              <a:solidFill>
                <a:schemeClr val="bg1"/>
              </a:solidFill>
              <a:effectLst>
                <a:outerShdw blurRad="38100" dist="38100" dir="2700000" algn="tl">
                  <a:srgbClr val="000000">
                    <a:alpha val="43137"/>
                  </a:srgbClr>
                </a:outerShdw>
              </a:effectLst>
            </a:rPr>
            <a:t>Pedagogical Knowledge</a:t>
          </a:r>
          <a:endParaRPr lang="en-US" sz="2000" b="1" dirty="0">
            <a:solidFill>
              <a:schemeClr val="bg1"/>
            </a:solidFill>
            <a:effectLst>
              <a:outerShdw blurRad="38100" dist="38100" dir="2700000" algn="tl">
                <a:srgbClr val="000000">
                  <a:alpha val="43137"/>
                </a:srgbClr>
              </a:outerShdw>
            </a:effectLst>
          </a:endParaRPr>
        </a:p>
      </dgm:t>
    </dgm:pt>
    <dgm:pt modelId="{0637E443-363E-4B5D-867D-5273810DE223}" type="parTrans" cxnId="{E239735B-6332-44CC-A281-7C4D89823428}">
      <dgm:prSet/>
      <dgm:spPr/>
      <dgm:t>
        <a:bodyPr/>
        <a:lstStyle/>
        <a:p>
          <a:endParaRPr lang="en-US"/>
        </a:p>
      </dgm:t>
    </dgm:pt>
    <dgm:pt modelId="{26E453A3-286B-40D5-9934-8070C8D1953B}" type="sibTrans" cxnId="{E239735B-6332-44CC-A281-7C4D89823428}">
      <dgm:prSet/>
      <dgm:spPr/>
      <dgm:t>
        <a:bodyPr/>
        <a:lstStyle/>
        <a:p>
          <a:endParaRPr lang="en-US"/>
        </a:p>
      </dgm:t>
    </dgm:pt>
    <dgm:pt modelId="{24B8B4B8-33A0-44F5-8AB7-6754DBA21116}">
      <dgm:prSet phldrT="[Text]" custT="1"/>
      <dgm:spPr>
        <a:solidFill>
          <a:srgbClr val="FF0000">
            <a:alpha val="50000"/>
          </a:srgbClr>
        </a:solidFill>
      </dgm:spPr>
      <dgm:t>
        <a:bodyPr/>
        <a:lstStyle/>
        <a:p>
          <a:r>
            <a:rPr lang="en-US" sz="2000" b="1" dirty="0" smtClean="0">
              <a:solidFill>
                <a:schemeClr val="bg1"/>
              </a:solidFill>
              <a:effectLst>
                <a:outerShdw blurRad="38100" dist="38100" dir="2700000" algn="tl">
                  <a:srgbClr val="000000">
                    <a:alpha val="43137"/>
                  </a:srgbClr>
                </a:outerShdw>
              </a:effectLst>
            </a:rPr>
            <a:t>Technological Knowledge</a:t>
          </a:r>
          <a:endParaRPr lang="en-US" sz="2000" b="1" dirty="0">
            <a:solidFill>
              <a:schemeClr val="bg1"/>
            </a:solidFill>
            <a:effectLst>
              <a:outerShdw blurRad="38100" dist="38100" dir="2700000" algn="tl">
                <a:srgbClr val="000000">
                  <a:alpha val="43137"/>
                </a:srgbClr>
              </a:outerShdw>
            </a:effectLst>
          </a:endParaRPr>
        </a:p>
      </dgm:t>
    </dgm:pt>
    <dgm:pt modelId="{A78F8CF7-FA15-4905-B6F6-FEA984BF0D37}" type="parTrans" cxnId="{A6585BDA-715C-49C4-B4D3-4EA6E3123136}">
      <dgm:prSet/>
      <dgm:spPr/>
      <dgm:t>
        <a:bodyPr/>
        <a:lstStyle/>
        <a:p>
          <a:endParaRPr lang="en-US"/>
        </a:p>
      </dgm:t>
    </dgm:pt>
    <dgm:pt modelId="{CA54F508-35D9-4210-BB26-F67BD1EA763E}" type="sibTrans" cxnId="{A6585BDA-715C-49C4-B4D3-4EA6E3123136}">
      <dgm:prSet/>
      <dgm:spPr/>
      <dgm:t>
        <a:bodyPr/>
        <a:lstStyle/>
        <a:p>
          <a:endParaRPr lang="en-US"/>
        </a:p>
      </dgm:t>
    </dgm:pt>
    <dgm:pt modelId="{5527A257-332F-4FCB-838D-F04CDB447E1A}" type="pres">
      <dgm:prSet presAssocID="{CF53B7C3-F366-42FF-9F4B-AD2DFA04CACD}" presName="compositeShape" presStyleCnt="0">
        <dgm:presLayoutVars>
          <dgm:chMax val="7"/>
          <dgm:dir/>
          <dgm:resizeHandles val="exact"/>
        </dgm:presLayoutVars>
      </dgm:prSet>
      <dgm:spPr/>
    </dgm:pt>
    <dgm:pt modelId="{786996BA-EB61-4C19-BDB8-960FDB64F789}" type="pres">
      <dgm:prSet presAssocID="{26CC7B6A-C881-4822-9ABB-F2B253DF4E2A}" presName="circ1" presStyleLbl="vennNode1" presStyleIdx="0" presStyleCnt="3" custScaleY="76278"/>
      <dgm:spPr/>
      <dgm:t>
        <a:bodyPr/>
        <a:lstStyle/>
        <a:p>
          <a:endParaRPr lang="en-US"/>
        </a:p>
      </dgm:t>
    </dgm:pt>
    <dgm:pt modelId="{750CE179-6473-4BFC-A855-5AE1176700E2}" type="pres">
      <dgm:prSet presAssocID="{26CC7B6A-C881-4822-9ABB-F2B253DF4E2A}" presName="circ1Tx" presStyleLbl="revTx" presStyleIdx="0" presStyleCnt="0">
        <dgm:presLayoutVars>
          <dgm:chMax val="0"/>
          <dgm:chPref val="0"/>
          <dgm:bulletEnabled val="1"/>
        </dgm:presLayoutVars>
      </dgm:prSet>
      <dgm:spPr/>
      <dgm:t>
        <a:bodyPr/>
        <a:lstStyle/>
        <a:p>
          <a:endParaRPr lang="en-US"/>
        </a:p>
      </dgm:t>
    </dgm:pt>
    <dgm:pt modelId="{7DB17DCD-A7F5-4022-8862-B6312D19C06E}" type="pres">
      <dgm:prSet presAssocID="{68642B75-4486-4AA7-8CB9-111623F4C10C}" presName="circ2" presStyleLbl="vennNode1" presStyleIdx="1" presStyleCnt="3" custScaleX="123054" custScaleY="81609"/>
      <dgm:spPr/>
      <dgm:t>
        <a:bodyPr/>
        <a:lstStyle/>
        <a:p>
          <a:endParaRPr lang="en-US"/>
        </a:p>
      </dgm:t>
    </dgm:pt>
    <dgm:pt modelId="{B719CE44-2AE8-4673-9F81-F10D4EA12C21}" type="pres">
      <dgm:prSet presAssocID="{68642B75-4486-4AA7-8CB9-111623F4C10C}" presName="circ2Tx" presStyleLbl="revTx" presStyleIdx="0" presStyleCnt="0">
        <dgm:presLayoutVars>
          <dgm:chMax val="0"/>
          <dgm:chPref val="0"/>
          <dgm:bulletEnabled val="1"/>
        </dgm:presLayoutVars>
      </dgm:prSet>
      <dgm:spPr/>
      <dgm:t>
        <a:bodyPr/>
        <a:lstStyle/>
        <a:p>
          <a:endParaRPr lang="en-US"/>
        </a:p>
      </dgm:t>
    </dgm:pt>
    <dgm:pt modelId="{4193538A-9882-499A-B36E-C4E549D5B975}" type="pres">
      <dgm:prSet presAssocID="{24B8B4B8-33A0-44F5-8AB7-6754DBA21116}" presName="circ3" presStyleLbl="vennNode1" presStyleIdx="2" presStyleCnt="3" custScaleX="115651" custScaleY="85747"/>
      <dgm:spPr/>
      <dgm:t>
        <a:bodyPr/>
        <a:lstStyle/>
        <a:p>
          <a:endParaRPr lang="en-US"/>
        </a:p>
      </dgm:t>
    </dgm:pt>
    <dgm:pt modelId="{D38F2151-4DE0-4EAC-B091-AFA3C1FD9858}" type="pres">
      <dgm:prSet presAssocID="{24B8B4B8-33A0-44F5-8AB7-6754DBA21116}" presName="circ3Tx" presStyleLbl="revTx" presStyleIdx="0" presStyleCnt="0">
        <dgm:presLayoutVars>
          <dgm:chMax val="0"/>
          <dgm:chPref val="0"/>
          <dgm:bulletEnabled val="1"/>
        </dgm:presLayoutVars>
      </dgm:prSet>
      <dgm:spPr/>
      <dgm:t>
        <a:bodyPr/>
        <a:lstStyle/>
        <a:p>
          <a:endParaRPr lang="en-US"/>
        </a:p>
      </dgm:t>
    </dgm:pt>
  </dgm:ptLst>
  <dgm:cxnLst>
    <dgm:cxn modelId="{8CC90242-5D53-404C-9776-56BF704C2831}" type="presOf" srcId="{26CC7B6A-C881-4822-9ABB-F2B253DF4E2A}" destId="{786996BA-EB61-4C19-BDB8-960FDB64F789}" srcOrd="0" destOrd="0" presId="urn:microsoft.com/office/officeart/2005/8/layout/venn1"/>
    <dgm:cxn modelId="{47F47D73-EA93-42C9-AE23-84CEA73AFAAC}" type="presOf" srcId="{68642B75-4486-4AA7-8CB9-111623F4C10C}" destId="{7DB17DCD-A7F5-4022-8862-B6312D19C06E}" srcOrd="0" destOrd="0" presId="urn:microsoft.com/office/officeart/2005/8/layout/venn1"/>
    <dgm:cxn modelId="{10BA97A2-5D23-464B-8371-0D8E73F77EB4}" srcId="{CF53B7C3-F366-42FF-9F4B-AD2DFA04CACD}" destId="{26CC7B6A-C881-4822-9ABB-F2B253DF4E2A}" srcOrd="0" destOrd="0" parTransId="{1F6C9BE4-8BB2-4ABC-A104-C24D9FE5366A}" sibTransId="{993100A0-A71A-4A4E-B37C-87AB7D9E041E}"/>
    <dgm:cxn modelId="{79A8E2D3-CBB2-4F79-B2BD-9EA4CFCEFD1D}" type="presOf" srcId="{26CC7B6A-C881-4822-9ABB-F2B253DF4E2A}" destId="{750CE179-6473-4BFC-A855-5AE1176700E2}" srcOrd="1" destOrd="0" presId="urn:microsoft.com/office/officeart/2005/8/layout/venn1"/>
    <dgm:cxn modelId="{E239735B-6332-44CC-A281-7C4D89823428}" srcId="{CF53B7C3-F366-42FF-9F4B-AD2DFA04CACD}" destId="{68642B75-4486-4AA7-8CB9-111623F4C10C}" srcOrd="1" destOrd="0" parTransId="{0637E443-363E-4B5D-867D-5273810DE223}" sibTransId="{26E453A3-286B-40D5-9934-8070C8D1953B}"/>
    <dgm:cxn modelId="{A6585BDA-715C-49C4-B4D3-4EA6E3123136}" srcId="{CF53B7C3-F366-42FF-9F4B-AD2DFA04CACD}" destId="{24B8B4B8-33A0-44F5-8AB7-6754DBA21116}" srcOrd="2" destOrd="0" parTransId="{A78F8CF7-FA15-4905-B6F6-FEA984BF0D37}" sibTransId="{CA54F508-35D9-4210-BB26-F67BD1EA763E}"/>
    <dgm:cxn modelId="{77DA491A-BB87-447D-A688-D559C02529EC}" type="presOf" srcId="{24B8B4B8-33A0-44F5-8AB7-6754DBA21116}" destId="{4193538A-9882-499A-B36E-C4E549D5B975}" srcOrd="0" destOrd="0" presId="urn:microsoft.com/office/officeart/2005/8/layout/venn1"/>
    <dgm:cxn modelId="{3F77C92E-A95B-4D5B-821E-F590C3C3DF63}" type="presOf" srcId="{CF53B7C3-F366-42FF-9F4B-AD2DFA04CACD}" destId="{5527A257-332F-4FCB-838D-F04CDB447E1A}" srcOrd="0" destOrd="0" presId="urn:microsoft.com/office/officeart/2005/8/layout/venn1"/>
    <dgm:cxn modelId="{1569B482-2361-479F-B2FA-38ABB752E4CD}" type="presOf" srcId="{68642B75-4486-4AA7-8CB9-111623F4C10C}" destId="{B719CE44-2AE8-4673-9F81-F10D4EA12C21}" srcOrd="1" destOrd="0" presId="urn:microsoft.com/office/officeart/2005/8/layout/venn1"/>
    <dgm:cxn modelId="{897FC720-9F46-4172-BA5E-E47BDF27677A}" type="presOf" srcId="{24B8B4B8-33A0-44F5-8AB7-6754DBA21116}" destId="{D38F2151-4DE0-4EAC-B091-AFA3C1FD9858}" srcOrd="1" destOrd="0" presId="urn:microsoft.com/office/officeart/2005/8/layout/venn1"/>
    <dgm:cxn modelId="{7B19015F-4954-48E2-9448-F9B93C93AB45}" type="presParOf" srcId="{5527A257-332F-4FCB-838D-F04CDB447E1A}" destId="{786996BA-EB61-4C19-BDB8-960FDB64F789}" srcOrd="0" destOrd="0" presId="urn:microsoft.com/office/officeart/2005/8/layout/venn1"/>
    <dgm:cxn modelId="{0FA0115F-6017-47D6-976E-ED2AAEE05B51}" type="presParOf" srcId="{5527A257-332F-4FCB-838D-F04CDB447E1A}" destId="{750CE179-6473-4BFC-A855-5AE1176700E2}" srcOrd="1" destOrd="0" presId="urn:microsoft.com/office/officeart/2005/8/layout/venn1"/>
    <dgm:cxn modelId="{2B1C6D8C-5B72-4560-970C-5A39216F73B6}" type="presParOf" srcId="{5527A257-332F-4FCB-838D-F04CDB447E1A}" destId="{7DB17DCD-A7F5-4022-8862-B6312D19C06E}" srcOrd="2" destOrd="0" presId="urn:microsoft.com/office/officeart/2005/8/layout/venn1"/>
    <dgm:cxn modelId="{417246B2-D033-48CF-9099-61D0E4811303}" type="presParOf" srcId="{5527A257-332F-4FCB-838D-F04CDB447E1A}" destId="{B719CE44-2AE8-4673-9F81-F10D4EA12C21}" srcOrd="3" destOrd="0" presId="urn:microsoft.com/office/officeart/2005/8/layout/venn1"/>
    <dgm:cxn modelId="{7F677A6F-98FA-4F8C-81CE-60AD2268A505}" type="presParOf" srcId="{5527A257-332F-4FCB-838D-F04CDB447E1A}" destId="{4193538A-9882-499A-B36E-C4E549D5B975}" srcOrd="4" destOrd="0" presId="urn:microsoft.com/office/officeart/2005/8/layout/venn1"/>
    <dgm:cxn modelId="{0FBE5FCE-993A-4FC9-8B48-6F58A87B61B8}" type="presParOf" srcId="{5527A257-332F-4FCB-838D-F04CDB447E1A}" destId="{D38F2151-4DE0-4EAC-B091-AFA3C1FD9858}" srcOrd="5" destOrd="0" presId="urn:microsoft.com/office/officeart/2005/8/layout/venn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238" cy="46513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8275" y="0"/>
            <a:ext cx="3043238" cy="465138"/>
          </a:xfrm>
          <a:prstGeom prst="rect">
            <a:avLst/>
          </a:prstGeom>
        </p:spPr>
        <p:txBody>
          <a:bodyPr vert="horz" lIns="91440" tIns="45720" rIns="91440" bIns="45720" rtlCol="0"/>
          <a:lstStyle>
            <a:lvl1pPr algn="r">
              <a:defRPr sz="1200"/>
            </a:lvl1pPr>
          </a:lstStyle>
          <a:p>
            <a:fld id="{FD4B048F-EF4D-4917-AF9A-FB693B444C91}" type="datetimeFigureOut">
              <a:rPr lang="en-US" smtClean="0"/>
              <a:pPr/>
              <a:t>4/20/2012</a:t>
            </a:fld>
            <a:endParaRPr lang="en-US" dirty="0"/>
          </a:p>
        </p:txBody>
      </p:sp>
      <p:sp>
        <p:nvSpPr>
          <p:cNvPr id="4" name="Footer Placeholder 3"/>
          <p:cNvSpPr>
            <a:spLocks noGrp="1"/>
          </p:cNvSpPr>
          <p:nvPr>
            <p:ph type="ftr" sz="quarter" idx="2"/>
          </p:nvPr>
        </p:nvSpPr>
        <p:spPr>
          <a:xfrm>
            <a:off x="0" y="8842375"/>
            <a:ext cx="3043238" cy="465138"/>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8275" y="8842375"/>
            <a:ext cx="3043238" cy="465138"/>
          </a:xfrm>
          <a:prstGeom prst="rect">
            <a:avLst/>
          </a:prstGeom>
        </p:spPr>
        <p:txBody>
          <a:bodyPr vert="horz" lIns="91440" tIns="45720" rIns="91440" bIns="45720" rtlCol="0" anchor="b"/>
          <a:lstStyle>
            <a:lvl1pPr algn="r">
              <a:defRPr sz="1200"/>
            </a:lvl1pPr>
          </a:lstStyle>
          <a:p>
            <a:fld id="{65567BA0-C478-4DC5-9A1E-845DE7046F91}" type="slidenum">
              <a:rPr lang="en-US" smtClean="0"/>
              <a:pPr/>
              <a:t>‹#›</a:t>
            </a:fld>
            <a:endParaRPr lang="en-US" dirty="0"/>
          </a:p>
        </p:txBody>
      </p:sp>
    </p:spTree>
    <p:extLst>
      <p:ext uri="{BB962C8B-B14F-4D97-AF65-F5344CB8AC3E}">
        <p14:creationId xmlns:p14="http://schemas.microsoft.com/office/powerpoint/2010/main" xmlns="" val="2074865583"/>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24F891F3-9452-46FD-95C9-9A24F202B3B9}" type="datetimeFigureOut">
              <a:rPr lang="en-US" smtClean="0"/>
              <a:pPr/>
              <a:t>4/20/2012</a:t>
            </a:fld>
            <a:endParaRPr lang="en-US" dirty="0"/>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dirty="0"/>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02AE2932-4ED0-467F-BBF5-3B186E9C16F6}" type="slidenum">
              <a:rPr lang="en-US" smtClean="0"/>
              <a:pPr/>
              <a:t>‹#›</a:t>
            </a:fld>
            <a:endParaRPr lang="en-US" dirty="0"/>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4F891F3-9452-46FD-95C9-9A24F202B3B9}" type="datetimeFigureOut">
              <a:rPr lang="en-US" smtClean="0"/>
              <a:pPr/>
              <a:t>4/20/2012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2AE2932-4ED0-467F-BBF5-3B186E9C16F6}"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4F891F3-9452-46FD-95C9-9A24F202B3B9}" type="datetimeFigureOut">
              <a:rPr lang="en-US" smtClean="0"/>
              <a:pPr/>
              <a:t>4/20/2012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2AE2932-4ED0-467F-BBF5-3B186E9C16F6}"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4F891F3-9452-46FD-95C9-9A24F202B3B9}" type="datetimeFigureOut">
              <a:rPr lang="en-US" smtClean="0"/>
              <a:pPr/>
              <a:t>4/20/2012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2AE2932-4ED0-467F-BBF5-3B186E9C16F6}"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4F891F3-9452-46FD-95C9-9A24F202B3B9}" type="datetimeFigureOut">
              <a:rPr lang="en-US" smtClean="0"/>
              <a:pPr/>
              <a:t>4/20/2012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2AE2932-4ED0-467F-BBF5-3B186E9C16F6}"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24F891F3-9452-46FD-95C9-9A24F202B3B9}" type="datetimeFigureOut">
              <a:rPr lang="en-US" smtClean="0"/>
              <a:pPr/>
              <a:t>4/20/2012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2AE2932-4ED0-467F-BBF5-3B186E9C16F6}" type="slidenum">
              <a:rPr lang="en-US" smtClean="0"/>
              <a:pPr/>
              <a:t>‹#›</a:t>
            </a:fld>
            <a:endParaRPr lang="en-US" dirty="0"/>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4F891F3-9452-46FD-95C9-9A24F202B3B9}" type="datetimeFigureOut">
              <a:rPr lang="en-US" smtClean="0"/>
              <a:pPr/>
              <a:t>4/20/2012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02AE2932-4ED0-467F-BBF5-3B186E9C16F6}"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4F891F3-9452-46FD-95C9-9A24F202B3B9}" type="datetimeFigureOut">
              <a:rPr lang="en-US" smtClean="0"/>
              <a:pPr/>
              <a:t>4/20/2012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02AE2932-4ED0-467F-BBF5-3B186E9C16F6}"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4F891F3-9452-46FD-95C9-9A24F202B3B9}" type="datetimeFigureOut">
              <a:rPr lang="en-US" smtClean="0"/>
              <a:pPr/>
              <a:t>4/20/2012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02AE2932-4ED0-467F-BBF5-3B186E9C16F6}"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Date Placeholder 4"/>
          <p:cNvSpPr>
            <a:spLocks noGrp="1"/>
          </p:cNvSpPr>
          <p:nvPr>
            <p:ph type="dt" sz="half" idx="10"/>
          </p:nvPr>
        </p:nvSpPr>
        <p:spPr/>
        <p:txBody>
          <a:bodyPr/>
          <a:lstStyle/>
          <a:p>
            <a:fld id="{24F891F3-9452-46FD-95C9-9A24F202B3B9}" type="datetimeFigureOut">
              <a:rPr lang="en-US" smtClean="0"/>
              <a:pPr/>
              <a:t>4/20/2012</a:t>
            </a:fld>
            <a:endParaRPr lang="en-US" dirty="0"/>
          </a:p>
        </p:txBody>
      </p:sp>
      <p:sp>
        <p:nvSpPr>
          <p:cNvPr id="7" name="Slide Number Placeholder 6"/>
          <p:cNvSpPr>
            <a:spLocks noGrp="1"/>
          </p:cNvSpPr>
          <p:nvPr>
            <p:ph type="sldNum" sz="quarter" idx="12"/>
          </p:nvPr>
        </p:nvSpPr>
        <p:spPr/>
        <p:txBody>
          <a:bodyPr/>
          <a:lstStyle/>
          <a:p>
            <a:fld id="{02AE2932-4ED0-467F-BBF5-3B186E9C16F6}" type="slidenum">
              <a:rPr lang="en-US" smtClean="0"/>
              <a:pPr/>
              <a:t>‹#›</a:t>
            </a:fld>
            <a:endParaRPr lang="en-US" dirty="0"/>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dirty="0"/>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4F891F3-9452-46FD-95C9-9A24F202B3B9}" type="datetimeFigureOut">
              <a:rPr lang="en-US" smtClean="0"/>
              <a:pPr/>
              <a:t>4/20/2012</a:t>
            </a:fld>
            <a:endParaRPr lang="en-US" dirty="0"/>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dirty="0"/>
          </a:p>
        </p:txBody>
      </p:sp>
      <p:sp>
        <p:nvSpPr>
          <p:cNvPr id="7" name="Slide Number Placeholder 6"/>
          <p:cNvSpPr>
            <a:spLocks noGrp="1"/>
          </p:cNvSpPr>
          <p:nvPr>
            <p:ph type="sldNum" sz="quarter" idx="12"/>
          </p:nvPr>
        </p:nvSpPr>
        <p:spPr/>
        <p:txBody>
          <a:bodyPr/>
          <a:lstStyle/>
          <a:p>
            <a:fld id="{02AE2932-4ED0-467F-BBF5-3B186E9C16F6}"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24F891F3-9452-46FD-95C9-9A24F202B3B9}" type="datetimeFigureOut">
              <a:rPr lang="en-US" smtClean="0"/>
              <a:pPr/>
              <a:t>4/20/2012</a:t>
            </a:fld>
            <a:endParaRPr lang="en-US" dirty="0"/>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dirty="0"/>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02AE2932-4ED0-467F-BBF5-3B186E9C16F6}"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wmf"/><Relationship Id="rId3" Type="http://schemas.openxmlformats.org/officeDocument/2006/relationships/image" Target="../media/image3.png"/><Relationship Id="rId7" Type="http://schemas.openxmlformats.org/officeDocument/2006/relationships/image" Target="../media/image7.wmf"/><Relationship Id="rId2" Type="http://schemas.openxmlformats.org/officeDocument/2006/relationships/image" Target="../media/image2.wmf"/><Relationship Id="rId1" Type="http://schemas.openxmlformats.org/officeDocument/2006/relationships/slideLayout" Target="../slideLayouts/slideLayout1.xml"/><Relationship Id="rId6" Type="http://schemas.openxmlformats.org/officeDocument/2006/relationships/image" Target="../media/image6.gif"/><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wm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hyperlink" Target="http://www.iste.org/standards/nets-for-teachers.aspx" TargetMode="External"/><Relationship Id="rId7" Type="http://schemas.openxmlformats.org/officeDocument/2006/relationships/hyperlink" Target="http://www.iste.org/" TargetMode="External"/><Relationship Id="rId2" Type="http://schemas.openxmlformats.org/officeDocument/2006/relationships/hyperlink" Target="http://www.iste.org/standards/nets-for-students.aspx" TargetMode="External"/><Relationship Id="rId1" Type="http://schemas.openxmlformats.org/officeDocument/2006/relationships/slideLayout" Target="../slideLayouts/slideLayout7.xml"/><Relationship Id="rId6" Type="http://schemas.openxmlformats.org/officeDocument/2006/relationships/hyperlink" Target="http://www.iste.org/standards/nets-for-computer-science-teachers.aspx" TargetMode="External"/><Relationship Id="rId5" Type="http://schemas.openxmlformats.org/officeDocument/2006/relationships/hyperlink" Target="http://www.iste.org/standards/nets-for-coaches.aspx" TargetMode="External"/><Relationship Id="rId4" Type="http://schemas.openxmlformats.org/officeDocument/2006/relationships/hyperlink" Target="http://www.iste.org/standards/nets-for-administrators.aspx" TargetMode="External"/><Relationship Id="rId9" Type="http://schemas.openxmlformats.org/officeDocument/2006/relationships/hyperlink" Target="http://www.iste.org/standards.aspx"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7.xml"/><Relationship Id="rId4" Type="http://schemas.openxmlformats.org/officeDocument/2006/relationships/image" Target="../media/image30.png"/></Relationships>
</file>

<file path=ppt/slides/_rels/slide14.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2.wmf"/><Relationship Id="rId2" Type="http://schemas.openxmlformats.org/officeDocument/2006/relationships/hyperlink" Target="http://www.ncte.org/standards/ncte-ira"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3.wmf"/><Relationship Id="rId2" Type="http://schemas.openxmlformats.org/officeDocument/2006/relationships/hyperlink" Target="http://www.socialstudies.org/standards/strands"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4.wmf"/><Relationship Id="rId2" Type="http://schemas.openxmlformats.org/officeDocument/2006/relationships/hyperlink" Target="http://www.nap.edu/openbook.php?record_id=4962"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5.wmf"/><Relationship Id="rId2" Type="http://schemas.openxmlformats.org/officeDocument/2006/relationships/hyperlink" Target="http://www.nctm.org/standards/content.aspx?id=26809"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www.adec.ac.ae/ADEC%20Shared%20Documents/attachments/Comprehensive%20New%20School%20Model_Website%20Version.pdf" TargetMode="External"/><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hyperlink" Target="mailto:jase.inaty@zu.ac.ae" TargetMode="External"/><Relationship Id="rId2" Type="http://schemas.openxmlformats.org/officeDocument/2006/relationships/hyperlink" Target="mailto:fida.atallah@zu.ac.ae" TargetMode="Externa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hyperlink" Target="http://www.techlearning.com/story/showArticle.jhtml?articleID=17701367" TargetMode="Externa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1.xml.rels><?xml version="1.0" encoding="UTF-8" standalone="yes"?>
<Relationships xmlns="http://schemas.openxmlformats.org/package/2006/relationships"><Relationship Id="rId3" Type="http://schemas.openxmlformats.org/officeDocument/2006/relationships/hyperlink" Target="http://www.apple.com/nl/images/pdf/acotlibrary/rpt7.pdf" TargetMode="External"/><Relationship Id="rId2" Type="http://schemas.openxmlformats.org/officeDocument/2006/relationships/hyperlink" Target="http://professionalpractice.wikispaces.com/ACOT+Stages"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8.wmf"/><Relationship Id="rId2" Type="http://schemas.openxmlformats.org/officeDocument/2006/relationships/image" Target="../media/image37.w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www.lesley.edu/library/guides/research/evaluating_web.html" TargetMode="External"/><Relationship Id="rId2" Type="http://schemas.openxmlformats.org/officeDocument/2006/relationships/hyperlink" Target="http://lib.nmsu.edu/instruction/evalcrit.html" TargetMode="External"/><Relationship Id="rId1" Type="http://schemas.openxmlformats.org/officeDocument/2006/relationships/slideLayout" Target="../slideLayouts/slideLayout2.xml"/><Relationship Id="rId5" Type="http://schemas.openxmlformats.org/officeDocument/2006/relationships/hyperlink" Target="http://zu.libguides.com/content.php?pid=268323&amp;sid=2218985" TargetMode="External"/><Relationship Id="rId4" Type="http://schemas.openxmlformats.org/officeDocument/2006/relationships/hyperlink" Target="http://www.library.kent.edu/page/10475" TargetMode="External"/></Relationships>
</file>

<file path=ppt/slides/_rels/slide24.xml.rels><?xml version="1.0" encoding="UTF-8" standalone="yes"?>
<Relationships xmlns="http://schemas.openxmlformats.org/package/2006/relationships"><Relationship Id="rId3" Type="http://schemas.openxmlformats.org/officeDocument/2006/relationships/hyperlink" Target="http://newtech.coe.uh.edu/" TargetMode="External"/><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hyperlink" Target="http://www.polleverywhere.com/" TargetMode="External"/><Relationship Id="rId2" Type="http://schemas.openxmlformats.org/officeDocument/2006/relationships/hyperlink" Target="http://www.blogger.com/" TargetMode="External"/><Relationship Id="rId1" Type="http://schemas.openxmlformats.org/officeDocument/2006/relationships/slideLayout" Target="../slideLayouts/slideLayout7.xml"/><Relationship Id="rId6" Type="http://schemas.openxmlformats.org/officeDocument/2006/relationships/hyperlink" Target="http://www.aviary.com/" TargetMode="External"/><Relationship Id="rId5" Type="http://schemas.openxmlformats.org/officeDocument/2006/relationships/hyperlink" Target="http://www.animoto.com/" TargetMode="External"/><Relationship Id="rId4" Type="http://schemas.openxmlformats.org/officeDocument/2006/relationships/hyperlink" Target="http://www.screenr.com/" TargetMode="External"/></Relationships>
</file>

<file path=ppt/slides/_rels/slide26.xml.rels><?xml version="1.0" encoding="UTF-8" standalone="yes"?>
<Relationships xmlns="http://schemas.openxmlformats.org/package/2006/relationships"><Relationship Id="rId3" Type="http://schemas.openxmlformats.org/officeDocument/2006/relationships/hyperlink" Target="http://questgarden.com/" TargetMode="External"/><Relationship Id="rId7" Type="http://schemas.openxmlformats.org/officeDocument/2006/relationships/hyperlink" Target="http://www.schoolarabia.net/web_quests/main.htm" TargetMode="External"/><Relationship Id="rId2" Type="http://schemas.openxmlformats.org/officeDocument/2006/relationships/hyperlink" Target="http://webquest.org/" TargetMode="External"/><Relationship Id="rId1" Type="http://schemas.openxmlformats.org/officeDocument/2006/relationships/slideLayout" Target="../slideLayouts/slideLayout7.xml"/><Relationship Id="rId6" Type="http://schemas.openxmlformats.org/officeDocument/2006/relationships/hyperlink" Target="http://nmolp.iwm.org.uk/webquests/" TargetMode="External"/><Relationship Id="rId5" Type="http://schemas.openxmlformats.org/officeDocument/2006/relationships/hyperlink" Target="http://www.zunal.com/" TargetMode="External"/><Relationship Id="rId4" Type="http://schemas.openxmlformats.org/officeDocument/2006/relationships/hyperlink" Target="http://bestwebquests.com/" TargetMode="External"/></Relationships>
</file>

<file path=ppt/slides/_rels/slide27.xml.rels><?xml version="1.0" encoding="UTF-8" standalone="yes"?>
<Relationships xmlns="http://schemas.openxmlformats.org/package/2006/relationships"><Relationship Id="rId8" Type="http://schemas.openxmlformats.org/officeDocument/2006/relationships/hyperlink" Target="http://www.bbc.co.uk/learning/" TargetMode="External"/><Relationship Id="rId3" Type="http://schemas.openxmlformats.org/officeDocument/2006/relationships/hyperlink" Target="http://www.unesco.org/new/ar/education/" TargetMode="External"/><Relationship Id="rId7" Type="http://schemas.openxmlformats.org/officeDocument/2006/relationships/hyperlink" Target="http://www.schoolarabia.net/" TargetMode="External"/><Relationship Id="rId2" Type="http://schemas.openxmlformats.org/officeDocument/2006/relationships/hyperlink" Target="http://www.unesco.org/new/en/education/" TargetMode="External"/><Relationship Id="rId1" Type="http://schemas.openxmlformats.org/officeDocument/2006/relationships/slideLayout" Target="../slideLayouts/slideLayout7.xml"/><Relationship Id="rId6" Type="http://schemas.openxmlformats.org/officeDocument/2006/relationships/hyperlink" Target="http://www.discoveryeducation.com/teachers/" TargetMode="External"/><Relationship Id="rId5" Type="http://schemas.openxmlformats.org/officeDocument/2006/relationships/hyperlink" Target="http://en.childrenslibrary.org/" TargetMode="External"/><Relationship Id="rId10" Type="http://schemas.openxmlformats.org/officeDocument/2006/relationships/hyperlink" Target="http://school.discoveryeducation.com/schrockguide/?campaign=DE&amp;CFID=507326&amp;CFTOKEN=84235787" TargetMode="External"/><Relationship Id="rId4" Type="http://schemas.openxmlformats.org/officeDocument/2006/relationships/hyperlink" Target="http://www.wes.org/ewenr/researchMiddleEast.asp" TargetMode="External"/><Relationship Id="rId9" Type="http://schemas.openxmlformats.org/officeDocument/2006/relationships/hyperlink" Target="http://www.pbs.org/teachers/" TargetMode="External"/></Relationships>
</file>

<file path=ppt/slides/_rels/slide28.xml.rels><?xml version="1.0" encoding="UTF-8" standalone="yes"?>
<Relationships xmlns="http://schemas.openxmlformats.org/package/2006/relationships"><Relationship Id="rId8" Type="http://schemas.openxmlformats.org/officeDocument/2006/relationships/hyperlink" Target="http://www.miscositas.com/webtools.html" TargetMode="External"/><Relationship Id="rId3" Type="http://schemas.openxmlformats.org/officeDocument/2006/relationships/hyperlink" Target="http://www.dur.ac.uk/daniel.newman/elearn.html" TargetMode="External"/><Relationship Id="rId7" Type="http://schemas.openxmlformats.org/officeDocument/2006/relationships/hyperlink" Target="http://www.imaginelearning.com/" TargetMode="External"/><Relationship Id="rId12" Type="http://schemas.openxmlformats.org/officeDocument/2006/relationships/hyperlink" Target="http://www.google.com/earth/index.html" TargetMode="External"/><Relationship Id="rId2" Type="http://schemas.openxmlformats.org/officeDocument/2006/relationships/hyperlink" Target="http://www.arabick12.org/materials/websites/teacher_sites.html" TargetMode="External"/><Relationship Id="rId1" Type="http://schemas.openxmlformats.org/officeDocument/2006/relationships/slideLayout" Target="../slideLayouts/slideLayout7.xml"/><Relationship Id="rId6" Type="http://schemas.openxmlformats.org/officeDocument/2006/relationships/hyperlink" Target="http://www.starfall.com/" TargetMode="External"/><Relationship Id="rId11" Type="http://schemas.openxmlformats.org/officeDocument/2006/relationships/hyperlink" Target="http://www.history.com/" TargetMode="External"/><Relationship Id="rId5" Type="http://schemas.openxmlformats.org/officeDocument/2006/relationships/hyperlink" Target="http://www.internet4classrooms.com/web2.htm" TargetMode="External"/><Relationship Id="rId10" Type="http://schemas.openxmlformats.org/officeDocument/2006/relationships/hyperlink" Target="http://www.bbc.co.uk/history/forkids/" TargetMode="External"/><Relationship Id="rId4" Type="http://schemas.openxmlformats.org/officeDocument/2006/relationships/hyperlink" Target="http://www.yooyaland.com/Systemmodules/Games/Default.aspx" TargetMode="External"/><Relationship Id="rId9" Type="http://schemas.openxmlformats.org/officeDocument/2006/relationships/hyperlink" Target="http://www.talkingfingers.com/" TargetMode="External"/></Relationships>
</file>

<file path=ppt/slides/_rels/slide29.xml.rels><?xml version="1.0" encoding="UTF-8" standalone="yes"?>
<Relationships xmlns="http://schemas.openxmlformats.org/package/2006/relationships"><Relationship Id="rId8" Type="http://schemas.openxmlformats.org/officeDocument/2006/relationships/hyperlink" Target="http://www.nctm.org/" TargetMode="External"/><Relationship Id="rId13" Type="http://schemas.openxmlformats.org/officeDocument/2006/relationships/hyperlink" Target="http://guide2digitallearning.com/tools_technologies/web_2_0_tools_math_educators" TargetMode="External"/><Relationship Id="rId3" Type="http://schemas.openxmlformats.org/officeDocument/2006/relationships/hyperlink" Target="http://free.ed.gov/subjects.cfm?subject_id=41" TargetMode="External"/><Relationship Id="rId7" Type="http://schemas.openxmlformats.org/officeDocument/2006/relationships/hyperlink" Target="http://www.bigeyedowl.co.uk/science/water-activities.htm" TargetMode="External"/><Relationship Id="rId12" Type="http://schemas.openxmlformats.org/officeDocument/2006/relationships/hyperlink" Target="http://www.istl.org/03-summer/internet.html" TargetMode="External"/><Relationship Id="rId2" Type="http://schemas.openxmlformats.org/officeDocument/2006/relationships/hyperlink" Target="http://its.leesummit.k12.mo.us/scientific_tools.htm" TargetMode="External"/><Relationship Id="rId1" Type="http://schemas.openxmlformats.org/officeDocument/2006/relationships/slideLayout" Target="../slideLayouts/slideLayout7.xml"/><Relationship Id="rId6" Type="http://schemas.openxmlformats.org/officeDocument/2006/relationships/hyperlink" Target="http://www.nasa.gov/" TargetMode="External"/><Relationship Id="rId11" Type="http://schemas.openxmlformats.org/officeDocument/2006/relationships/hyperlink" Target="http://mathforum.org/mathtools/" TargetMode="External"/><Relationship Id="rId5" Type="http://schemas.openxmlformats.org/officeDocument/2006/relationships/hyperlink" Target="http://www.nsta.org/" TargetMode="External"/><Relationship Id="rId10" Type="http://schemas.openxmlformats.org/officeDocument/2006/relationships/hyperlink" Target="http://web20mathtools.wetpaint.com/" TargetMode="External"/><Relationship Id="rId4" Type="http://schemas.openxmlformats.org/officeDocument/2006/relationships/hyperlink" Target="http://www.teachscienceandmath.com/2010/04/23/why-use-web-20-tools-when-teaching-science-or-math/" TargetMode="External"/><Relationship Id="rId9" Type="http://schemas.openxmlformats.org/officeDocument/2006/relationships/hyperlink" Target="http://illuminations.nctm.org/"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image" Target="../media/image11.gif"/><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image" Target="../media/image40.wm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hyperlink" Target="http://www.p21.org/index.php?option=com_content&amp;task=view&amp;id=254&amp;Itemid=119%20" TargetMode="Externa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8" Type="http://schemas.openxmlformats.org/officeDocument/2006/relationships/image" Target="../media/image20.wmf"/><Relationship Id="rId3" Type="http://schemas.openxmlformats.org/officeDocument/2006/relationships/image" Target="../media/image15.wmf"/><Relationship Id="rId7" Type="http://schemas.openxmlformats.org/officeDocument/2006/relationships/image" Target="../media/image19.wmf"/><Relationship Id="rId2" Type="http://schemas.openxmlformats.org/officeDocument/2006/relationships/image" Target="../media/image14.wmf"/><Relationship Id="rId1" Type="http://schemas.openxmlformats.org/officeDocument/2006/relationships/slideLayout" Target="../slideLayouts/slideLayout7.xml"/><Relationship Id="rId6" Type="http://schemas.openxmlformats.org/officeDocument/2006/relationships/image" Target="../media/image18.wmf"/><Relationship Id="rId5" Type="http://schemas.openxmlformats.org/officeDocument/2006/relationships/image" Target="../media/image17.wmf"/><Relationship Id="rId4" Type="http://schemas.openxmlformats.org/officeDocument/2006/relationships/image" Target="../media/image16.wmf"/></Relationships>
</file>

<file path=ppt/slides/_rels/slide8.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4.png"/><Relationship Id="rId7" Type="http://schemas.openxmlformats.org/officeDocument/2006/relationships/image" Target="../media/image9.wmf"/><Relationship Id="rId2" Type="http://schemas.openxmlformats.org/officeDocument/2006/relationships/image" Target="../media/image3.png"/><Relationship Id="rId1" Type="http://schemas.openxmlformats.org/officeDocument/2006/relationships/slideLayout" Target="../slideLayouts/slideLayout7.xml"/><Relationship Id="rId6" Type="http://schemas.openxmlformats.org/officeDocument/2006/relationships/image" Target="../media/image8.wmf"/><Relationship Id="rId5" Type="http://schemas.openxmlformats.org/officeDocument/2006/relationships/image" Target="../media/image7.wmf"/><Relationship Id="rId4" Type="http://schemas.openxmlformats.org/officeDocument/2006/relationships/image" Target="../media/image5.png"/><Relationship Id="rId9" Type="http://schemas.openxmlformats.org/officeDocument/2006/relationships/image" Target="../media/image21.png"/></Relationships>
</file>

<file path=ppt/slides/_rels/slide9.xml.rels><?xml version="1.0" encoding="UTF-8" standalone="yes"?>
<Relationships xmlns="http://schemas.openxmlformats.org/package/2006/relationships"><Relationship Id="rId3" Type="http://schemas.openxmlformats.org/officeDocument/2006/relationships/image" Target="../media/image23.gif"/><Relationship Id="rId2" Type="http://schemas.openxmlformats.org/officeDocument/2006/relationships/image" Target="../media/image22.wmf"/><Relationship Id="rId1" Type="http://schemas.openxmlformats.org/officeDocument/2006/relationships/slideLayout" Target="../slideLayouts/slideLayout7.xml"/><Relationship Id="rId6" Type="http://schemas.openxmlformats.org/officeDocument/2006/relationships/image" Target="../media/image26.wmf"/><Relationship Id="rId5" Type="http://schemas.openxmlformats.org/officeDocument/2006/relationships/image" Target="../media/image25.wmf"/><Relationship Id="rId4" Type="http://schemas.openxmlformats.org/officeDocument/2006/relationships/image" Target="../media/image24.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48200" y="2438400"/>
            <a:ext cx="3505200" cy="3505200"/>
          </a:xfrm>
        </p:spPr>
        <p:txBody>
          <a:bodyPr>
            <a:noAutofit/>
          </a:bodyPr>
          <a:lstStyle/>
          <a:p>
            <a:pPr marL="182880" indent="0" algn="ctr">
              <a:buNone/>
            </a:pPr>
            <a:r>
              <a:rPr lang="en-US" sz="4000" b="1" dirty="0" smtClean="0">
                <a:ln w="12700">
                  <a:solidFill>
                    <a:schemeClr val="tx1">
                      <a:lumMod val="95000"/>
                      <a:lumOff val="5000"/>
                    </a:schemeClr>
                  </a:solidFill>
                  <a:prstDash val="solid"/>
                </a:ln>
                <a:solidFill>
                  <a:schemeClr val="tx2">
                    <a:lumMod val="40000"/>
                    <a:lumOff val="60000"/>
                  </a:schemeClr>
                </a:solidFill>
                <a:effectLst>
                  <a:outerShdw blurRad="41275" dist="20320" dir="1800000" algn="tl" rotWithShape="0">
                    <a:srgbClr val="000000">
                      <a:alpha val="40000"/>
                    </a:srgbClr>
                  </a:outerShdw>
                </a:effectLst>
              </a:rPr>
              <a:t/>
            </a:r>
            <a:br>
              <a:rPr lang="en-US" sz="4000" b="1" dirty="0" smtClean="0">
                <a:ln w="12700">
                  <a:solidFill>
                    <a:schemeClr val="tx1">
                      <a:lumMod val="95000"/>
                      <a:lumOff val="5000"/>
                    </a:schemeClr>
                  </a:solidFill>
                  <a:prstDash val="solid"/>
                </a:ln>
                <a:solidFill>
                  <a:schemeClr val="tx2">
                    <a:lumMod val="40000"/>
                    <a:lumOff val="60000"/>
                  </a:schemeClr>
                </a:solidFill>
                <a:effectLst>
                  <a:outerShdw blurRad="41275" dist="20320" dir="1800000" algn="tl" rotWithShape="0">
                    <a:srgbClr val="000000">
                      <a:alpha val="40000"/>
                    </a:srgbClr>
                  </a:outerShdw>
                </a:effectLst>
              </a:rPr>
            </a:br>
            <a:r>
              <a:rPr lang="en-US" sz="4000" b="1" dirty="0">
                <a:ln w="12700">
                  <a:solidFill>
                    <a:schemeClr val="tx1">
                      <a:lumMod val="95000"/>
                      <a:lumOff val="5000"/>
                    </a:schemeClr>
                  </a:solidFill>
                  <a:prstDash val="solid"/>
                </a:ln>
                <a:solidFill>
                  <a:schemeClr val="tx2">
                    <a:lumMod val="40000"/>
                    <a:lumOff val="60000"/>
                  </a:schemeClr>
                </a:solidFill>
                <a:effectLst>
                  <a:outerShdw blurRad="41275" dist="20320" dir="1800000" algn="tl" rotWithShape="0">
                    <a:srgbClr val="000000">
                      <a:alpha val="40000"/>
                    </a:srgbClr>
                  </a:outerShdw>
                </a:effectLst>
              </a:rPr>
              <a:t/>
            </a:r>
            <a:br>
              <a:rPr lang="en-US" sz="4000" b="1" dirty="0">
                <a:ln w="12700">
                  <a:solidFill>
                    <a:schemeClr val="tx1">
                      <a:lumMod val="95000"/>
                      <a:lumOff val="5000"/>
                    </a:schemeClr>
                  </a:solidFill>
                  <a:prstDash val="solid"/>
                </a:ln>
                <a:solidFill>
                  <a:schemeClr val="tx2">
                    <a:lumMod val="40000"/>
                    <a:lumOff val="60000"/>
                  </a:schemeClr>
                </a:solidFill>
                <a:effectLst>
                  <a:outerShdw blurRad="41275" dist="20320" dir="1800000" algn="tl" rotWithShape="0">
                    <a:srgbClr val="000000">
                      <a:alpha val="40000"/>
                    </a:srgbClr>
                  </a:outerShdw>
                </a:effectLst>
              </a:rPr>
            </a:br>
            <a:r>
              <a:rPr lang="en-US" sz="4000" b="1" dirty="0" smtClean="0">
                <a:ln w="12700">
                  <a:solidFill>
                    <a:schemeClr val="tx1">
                      <a:lumMod val="95000"/>
                      <a:lumOff val="5000"/>
                    </a:schemeClr>
                  </a:solidFill>
                  <a:prstDash val="solid"/>
                </a:ln>
                <a:solidFill>
                  <a:schemeClr val="tx2">
                    <a:lumMod val="40000"/>
                    <a:lumOff val="60000"/>
                  </a:schemeClr>
                </a:solidFill>
                <a:effectLst>
                  <a:outerShdw blurRad="41275" dist="20320" dir="1800000" algn="tl" rotWithShape="0">
                    <a:srgbClr val="000000">
                      <a:alpha val="40000"/>
                    </a:srgbClr>
                  </a:outerShdw>
                </a:effectLst>
              </a:rPr>
              <a:t/>
            </a:r>
            <a:br>
              <a:rPr lang="en-US" sz="4000" b="1" dirty="0" smtClean="0">
                <a:ln w="12700">
                  <a:solidFill>
                    <a:schemeClr val="tx1">
                      <a:lumMod val="95000"/>
                      <a:lumOff val="5000"/>
                    </a:schemeClr>
                  </a:solidFill>
                  <a:prstDash val="solid"/>
                </a:ln>
                <a:solidFill>
                  <a:schemeClr val="tx2">
                    <a:lumMod val="40000"/>
                    <a:lumOff val="60000"/>
                  </a:schemeClr>
                </a:solidFill>
                <a:effectLst>
                  <a:outerShdw blurRad="41275" dist="20320" dir="1800000" algn="tl" rotWithShape="0">
                    <a:srgbClr val="000000">
                      <a:alpha val="40000"/>
                    </a:srgbClr>
                  </a:outerShdw>
                </a:effectLst>
              </a:rPr>
            </a:br>
            <a:r>
              <a:rPr lang="en-US" sz="4000" b="1" dirty="0" smtClean="0">
                <a:ln w="12700">
                  <a:solidFill>
                    <a:schemeClr val="tx1">
                      <a:lumMod val="95000"/>
                      <a:lumOff val="5000"/>
                    </a:schemeClr>
                  </a:solidFill>
                  <a:prstDash val="solid"/>
                </a:ln>
                <a:solidFill>
                  <a:schemeClr val="tx2">
                    <a:lumMod val="40000"/>
                    <a:lumOff val="60000"/>
                  </a:schemeClr>
                </a:solidFill>
                <a:effectLst>
                  <a:outerShdw blurRad="41275" dist="20320" dir="1800000" algn="tl" rotWithShape="0">
                    <a:srgbClr val="000000">
                      <a:alpha val="40000"/>
                    </a:srgbClr>
                  </a:outerShdw>
                </a:effectLst>
              </a:rPr>
              <a:t>Global Education Technology Forum</a:t>
            </a:r>
            <a:br>
              <a:rPr lang="en-US" sz="4000" b="1" dirty="0" smtClean="0">
                <a:ln w="12700">
                  <a:solidFill>
                    <a:schemeClr val="tx1">
                      <a:lumMod val="95000"/>
                      <a:lumOff val="5000"/>
                    </a:schemeClr>
                  </a:solidFill>
                  <a:prstDash val="solid"/>
                </a:ln>
                <a:solidFill>
                  <a:schemeClr val="tx2">
                    <a:lumMod val="40000"/>
                    <a:lumOff val="60000"/>
                  </a:schemeClr>
                </a:solidFill>
                <a:effectLst>
                  <a:outerShdw blurRad="41275" dist="20320" dir="1800000" algn="tl" rotWithShape="0">
                    <a:srgbClr val="000000">
                      <a:alpha val="40000"/>
                    </a:srgbClr>
                  </a:outerShdw>
                </a:effectLst>
              </a:rPr>
            </a:br>
            <a:r>
              <a:rPr lang="en-US" sz="4000" b="1" dirty="0" smtClean="0">
                <a:ln w="12700">
                  <a:solidFill>
                    <a:schemeClr val="tx1">
                      <a:lumMod val="95000"/>
                      <a:lumOff val="5000"/>
                    </a:schemeClr>
                  </a:solidFill>
                  <a:prstDash val="solid"/>
                </a:ln>
                <a:solidFill>
                  <a:schemeClr val="tx2">
                    <a:lumMod val="40000"/>
                    <a:lumOff val="60000"/>
                  </a:schemeClr>
                </a:solidFill>
                <a:effectLst>
                  <a:outerShdw blurRad="41275" dist="20320" dir="1800000" algn="tl" rotWithShape="0">
                    <a:srgbClr val="000000">
                      <a:alpha val="40000"/>
                    </a:srgbClr>
                  </a:outerShdw>
                </a:effectLst>
              </a:rPr>
              <a:t/>
            </a:r>
            <a:br>
              <a:rPr lang="en-US" sz="4000" b="1" dirty="0" smtClean="0">
                <a:ln w="12700">
                  <a:solidFill>
                    <a:schemeClr val="tx1">
                      <a:lumMod val="95000"/>
                      <a:lumOff val="5000"/>
                    </a:schemeClr>
                  </a:solidFill>
                  <a:prstDash val="solid"/>
                </a:ln>
                <a:solidFill>
                  <a:schemeClr val="tx2">
                    <a:lumMod val="40000"/>
                    <a:lumOff val="60000"/>
                  </a:schemeClr>
                </a:solidFill>
                <a:effectLst>
                  <a:outerShdw blurRad="41275" dist="20320" dir="1800000" algn="tl" rotWithShape="0">
                    <a:srgbClr val="000000">
                      <a:alpha val="40000"/>
                    </a:srgbClr>
                  </a:outerShdw>
                </a:effectLst>
              </a:rPr>
            </a:br>
            <a:r>
              <a:rPr lang="en-US" sz="2800" b="1" dirty="0" smtClean="0">
                <a:ln w="12700">
                  <a:solidFill>
                    <a:schemeClr val="tx1">
                      <a:lumMod val="95000"/>
                      <a:lumOff val="5000"/>
                    </a:schemeClr>
                  </a:solidFill>
                  <a:prstDash val="solid"/>
                </a:ln>
                <a:solidFill>
                  <a:schemeClr val="tx2">
                    <a:lumMod val="40000"/>
                    <a:lumOff val="60000"/>
                  </a:schemeClr>
                </a:solidFill>
                <a:effectLst>
                  <a:outerShdw blurRad="41275" dist="20320" dir="1800000" algn="tl" rotWithShape="0">
                    <a:srgbClr val="000000">
                      <a:alpha val="40000"/>
                    </a:srgbClr>
                  </a:outerShdw>
                </a:effectLst>
              </a:rPr>
              <a:t>April 19- 21, 2012</a:t>
            </a:r>
            <a:endParaRPr lang="en-US" sz="2800" b="1" dirty="0">
              <a:ln w="12700">
                <a:solidFill>
                  <a:schemeClr val="tx1">
                    <a:lumMod val="95000"/>
                    <a:lumOff val="5000"/>
                  </a:schemeClr>
                </a:solidFill>
                <a:prstDash val="solid"/>
              </a:ln>
              <a:solidFill>
                <a:schemeClr val="tx2">
                  <a:lumMod val="40000"/>
                  <a:lumOff val="60000"/>
                </a:schemeClr>
              </a:solidFill>
              <a:effectLst>
                <a:outerShdw blurRad="41275" dist="20320" dir="1800000" algn="tl" rotWithShape="0">
                  <a:srgbClr val="000000">
                    <a:alpha val="40000"/>
                  </a:srgbClr>
                </a:outerShdw>
              </a:effectLst>
            </a:endParaRPr>
          </a:p>
        </p:txBody>
      </p:sp>
      <p:grpSp>
        <p:nvGrpSpPr>
          <p:cNvPr id="3" name="Group 2"/>
          <p:cNvGrpSpPr/>
          <p:nvPr/>
        </p:nvGrpSpPr>
        <p:grpSpPr>
          <a:xfrm>
            <a:off x="4800600" y="152400"/>
            <a:ext cx="3276600" cy="1981200"/>
            <a:chOff x="2438400" y="1981200"/>
            <a:chExt cx="4527194" cy="2209800"/>
          </a:xfrm>
        </p:grpSpPr>
        <p:pic>
          <p:nvPicPr>
            <p:cNvPr id="4" name="Picture 21" descr="C:\Users\VAIO\AppData\Local\Microsoft\Windows\Temporary Internet Files\Content.IE5\N3N7GMV5\MC900088522[1].wmf"/>
            <p:cNvPicPr>
              <a:picLocks noChangeAspect="1" noChangeArrowheads="1"/>
            </p:cNvPicPr>
            <p:nvPr/>
          </p:nvPicPr>
          <p:blipFill>
            <a:blip r:embed="rId2" cstate="print"/>
            <a:srcRect/>
            <a:stretch>
              <a:fillRect/>
            </a:stretch>
          </p:blipFill>
          <p:spPr bwMode="auto">
            <a:xfrm>
              <a:off x="2438400" y="1981200"/>
              <a:ext cx="4527194" cy="2209800"/>
            </a:xfrm>
            <a:prstGeom prst="rect">
              <a:avLst/>
            </a:prstGeom>
            <a:noFill/>
          </p:spPr>
        </p:pic>
        <p:pic>
          <p:nvPicPr>
            <p:cNvPr id="5" name="Picture 6" descr="C:\Users\VAIO\AppData\Local\Microsoft\Windows\Temporary Internet Files\Content.IE5\B7DIF1DU\MC900433826[1].png"/>
            <p:cNvPicPr>
              <a:picLocks noChangeAspect="1" noChangeArrowheads="1"/>
            </p:cNvPicPr>
            <p:nvPr/>
          </p:nvPicPr>
          <p:blipFill>
            <a:blip r:embed="rId3" cstate="print"/>
            <a:srcRect/>
            <a:stretch>
              <a:fillRect/>
            </a:stretch>
          </p:blipFill>
          <p:spPr bwMode="auto">
            <a:xfrm>
              <a:off x="3048000" y="2971800"/>
              <a:ext cx="761772" cy="761772"/>
            </a:xfrm>
            <a:prstGeom prst="rect">
              <a:avLst/>
            </a:prstGeom>
            <a:noFill/>
          </p:spPr>
        </p:pic>
        <p:pic>
          <p:nvPicPr>
            <p:cNvPr id="6" name="Picture 17" descr="C:\Users\VAIO\AppData\Local\Microsoft\Windows\Temporary Internet Files\Content.IE5\N3N7GMV5\MC900432596[1].png"/>
            <p:cNvPicPr>
              <a:picLocks noChangeAspect="1" noChangeArrowheads="1"/>
            </p:cNvPicPr>
            <p:nvPr/>
          </p:nvPicPr>
          <p:blipFill>
            <a:blip r:embed="rId4" cstate="print"/>
            <a:srcRect/>
            <a:stretch>
              <a:fillRect/>
            </a:stretch>
          </p:blipFill>
          <p:spPr bwMode="auto">
            <a:xfrm>
              <a:off x="3200400" y="2209800"/>
              <a:ext cx="381000" cy="685572"/>
            </a:xfrm>
            <a:prstGeom prst="rect">
              <a:avLst/>
            </a:prstGeom>
            <a:noFill/>
          </p:spPr>
        </p:pic>
        <p:pic>
          <p:nvPicPr>
            <p:cNvPr id="7" name="Picture 18" descr="C:\Users\VAIO\AppData\Local\Microsoft\Windows\Temporary Internet Files\Content.IE5\B7DIF1DU\MC900433865[1].png"/>
            <p:cNvPicPr>
              <a:picLocks noChangeAspect="1" noChangeArrowheads="1"/>
            </p:cNvPicPr>
            <p:nvPr/>
          </p:nvPicPr>
          <p:blipFill>
            <a:blip r:embed="rId5" cstate="print"/>
            <a:srcRect/>
            <a:stretch>
              <a:fillRect/>
            </a:stretch>
          </p:blipFill>
          <p:spPr bwMode="auto">
            <a:xfrm>
              <a:off x="5867400" y="3429000"/>
              <a:ext cx="457086" cy="457086"/>
            </a:xfrm>
            <a:prstGeom prst="rect">
              <a:avLst/>
            </a:prstGeom>
            <a:noFill/>
          </p:spPr>
        </p:pic>
        <p:sp>
          <p:nvSpPr>
            <p:cNvPr id="8" name="laptop"/>
            <p:cNvSpPr>
              <a:spLocks noEditPoints="1" noChangeArrowheads="1"/>
            </p:cNvSpPr>
            <p:nvPr/>
          </p:nvSpPr>
          <p:spPr bwMode="auto">
            <a:xfrm>
              <a:off x="4800600" y="2286000"/>
              <a:ext cx="447675" cy="457200"/>
            </a:xfrm>
            <a:custGeom>
              <a:avLst/>
              <a:gdLst>
                <a:gd name="T0" fmla="*/ 3362 w 21600"/>
                <a:gd name="T1" fmla="*/ 0 h 21600"/>
                <a:gd name="T2" fmla="*/ 3362 w 21600"/>
                <a:gd name="T3" fmla="*/ 7173 h 21600"/>
                <a:gd name="T4" fmla="*/ 18327 w 21600"/>
                <a:gd name="T5" fmla="*/ 0 h 21600"/>
                <a:gd name="T6" fmla="*/ 18327 w 21600"/>
                <a:gd name="T7" fmla="*/ 7173 h 21600"/>
                <a:gd name="T8" fmla="*/ 10800 w 21600"/>
                <a:gd name="T9" fmla="*/ 0 h 21600"/>
                <a:gd name="T10" fmla="*/ 10800 w 21600"/>
                <a:gd name="T11" fmla="*/ 21600 h 21600"/>
                <a:gd name="T12" fmla="*/ 0 w 21600"/>
                <a:gd name="T13" fmla="*/ 21600 h 21600"/>
                <a:gd name="T14" fmla="*/ 21600 w 21600"/>
                <a:gd name="T15" fmla="*/ 21600 h 21600"/>
                <a:gd name="T16" fmla="*/ 4445 w 21600"/>
                <a:gd name="T17" fmla="*/ 1858 h 21600"/>
                <a:gd name="T18" fmla="*/ 17311 w 21600"/>
                <a:gd name="T19" fmla="*/ 12323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extrusionOk="0">
                  <a:moveTo>
                    <a:pt x="3362" y="0"/>
                  </a:moveTo>
                  <a:lnTo>
                    <a:pt x="18327" y="0"/>
                  </a:lnTo>
                  <a:lnTo>
                    <a:pt x="18327" y="14347"/>
                  </a:lnTo>
                  <a:lnTo>
                    <a:pt x="3362" y="14347"/>
                  </a:lnTo>
                  <a:lnTo>
                    <a:pt x="3362" y="0"/>
                  </a:lnTo>
                  <a:close/>
                </a:path>
                <a:path w="21600" h="21600" extrusionOk="0">
                  <a:moveTo>
                    <a:pt x="3340" y="15068"/>
                  </a:moveTo>
                  <a:lnTo>
                    <a:pt x="0" y="19877"/>
                  </a:lnTo>
                  <a:lnTo>
                    <a:pt x="21600" y="19877"/>
                  </a:lnTo>
                  <a:lnTo>
                    <a:pt x="18327" y="15068"/>
                  </a:lnTo>
                  <a:lnTo>
                    <a:pt x="3340" y="15068"/>
                  </a:lnTo>
                  <a:close/>
                </a:path>
                <a:path w="21600" h="21600" extrusionOk="0">
                  <a:moveTo>
                    <a:pt x="0" y="19877"/>
                  </a:moveTo>
                  <a:lnTo>
                    <a:pt x="0" y="21600"/>
                  </a:lnTo>
                  <a:lnTo>
                    <a:pt x="21600" y="21600"/>
                  </a:lnTo>
                  <a:lnTo>
                    <a:pt x="21600" y="19877"/>
                  </a:lnTo>
                  <a:lnTo>
                    <a:pt x="0" y="19877"/>
                  </a:lnTo>
                  <a:close/>
                </a:path>
                <a:path w="21600" h="21600" extrusionOk="0">
                  <a:moveTo>
                    <a:pt x="4186" y="1523"/>
                  </a:moveTo>
                  <a:lnTo>
                    <a:pt x="17547" y="1523"/>
                  </a:lnTo>
                  <a:lnTo>
                    <a:pt x="17547" y="12744"/>
                  </a:lnTo>
                  <a:lnTo>
                    <a:pt x="4186" y="12744"/>
                  </a:lnTo>
                  <a:lnTo>
                    <a:pt x="4186" y="1523"/>
                  </a:lnTo>
                  <a:close/>
                </a:path>
                <a:path w="21600" h="21600" extrusionOk="0">
                  <a:moveTo>
                    <a:pt x="3318" y="15549"/>
                  </a:moveTo>
                  <a:lnTo>
                    <a:pt x="2917" y="16110"/>
                  </a:lnTo>
                  <a:lnTo>
                    <a:pt x="18727" y="16110"/>
                  </a:lnTo>
                  <a:lnTo>
                    <a:pt x="18327" y="15549"/>
                  </a:lnTo>
                  <a:lnTo>
                    <a:pt x="3318" y="15549"/>
                  </a:lnTo>
                  <a:close/>
                </a:path>
                <a:path w="21600" h="21600" extrusionOk="0">
                  <a:moveTo>
                    <a:pt x="6213" y="18314"/>
                  </a:moveTo>
                  <a:lnTo>
                    <a:pt x="5946" y="18875"/>
                  </a:lnTo>
                  <a:lnTo>
                    <a:pt x="15766" y="18875"/>
                  </a:lnTo>
                  <a:lnTo>
                    <a:pt x="15499" y="18314"/>
                  </a:lnTo>
                  <a:lnTo>
                    <a:pt x="6213" y="18314"/>
                  </a:lnTo>
                  <a:close/>
                </a:path>
                <a:path w="21600" h="21600" extrusionOk="0">
                  <a:moveTo>
                    <a:pt x="2828" y="16471"/>
                  </a:moveTo>
                  <a:lnTo>
                    <a:pt x="2405" y="17072"/>
                  </a:lnTo>
                  <a:lnTo>
                    <a:pt x="19284" y="17072"/>
                  </a:lnTo>
                  <a:lnTo>
                    <a:pt x="18839" y="16471"/>
                  </a:lnTo>
                  <a:lnTo>
                    <a:pt x="2828" y="16471"/>
                  </a:lnTo>
                  <a:close/>
                </a:path>
                <a:path w="21600" h="21600" extrusionOk="0">
                  <a:moveTo>
                    <a:pt x="2316" y="17352"/>
                  </a:moveTo>
                  <a:lnTo>
                    <a:pt x="1871" y="17953"/>
                  </a:lnTo>
                  <a:lnTo>
                    <a:pt x="19863" y="17953"/>
                  </a:lnTo>
                  <a:lnTo>
                    <a:pt x="19395" y="17352"/>
                  </a:lnTo>
                  <a:lnTo>
                    <a:pt x="2316" y="17352"/>
                  </a:lnTo>
                  <a:close/>
                </a:path>
              </a:pathLst>
            </a:custGeom>
            <a:solidFill>
              <a:srgbClr val="C0C0C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dirty="0"/>
            </a:p>
          </p:txBody>
        </p:sp>
        <p:pic>
          <p:nvPicPr>
            <p:cNvPr id="9" name="Picture 16" descr="C:\Users\VAIO\AppData\Local\Microsoft\Windows\Temporary Internet Files\Content.IE5\B7DIF1DU\MM900318057[1].gif"/>
            <p:cNvPicPr>
              <a:picLocks noChangeAspect="1" noChangeArrowheads="1" noCrop="1"/>
            </p:cNvPicPr>
            <p:nvPr/>
          </p:nvPicPr>
          <p:blipFill>
            <a:blip r:embed="rId6" cstate="print"/>
            <a:srcRect/>
            <a:stretch>
              <a:fillRect/>
            </a:stretch>
          </p:blipFill>
          <p:spPr bwMode="auto">
            <a:xfrm>
              <a:off x="4967889" y="2361134"/>
              <a:ext cx="131946" cy="140677"/>
            </a:xfrm>
            <a:prstGeom prst="rect">
              <a:avLst/>
            </a:prstGeom>
            <a:noFill/>
          </p:spPr>
        </p:pic>
        <p:pic>
          <p:nvPicPr>
            <p:cNvPr id="10" name="Picture 24" descr="C:\Users\VAIO\AppData\Local\Microsoft\Windows\Temporary Internet Files\Content.IE5\N135KERS\MC900231763[1].wmf"/>
            <p:cNvPicPr>
              <a:picLocks noChangeAspect="1" noChangeArrowheads="1"/>
            </p:cNvPicPr>
            <p:nvPr/>
          </p:nvPicPr>
          <p:blipFill>
            <a:blip r:embed="rId7" cstate="print"/>
            <a:srcRect/>
            <a:stretch>
              <a:fillRect/>
            </a:stretch>
          </p:blipFill>
          <p:spPr bwMode="auto">
            <a:xfrm>
              <a:off x="3962400" y="2819400"/>
              <a:ext cx="1752600" cy="968273"/>
            </a:xfrm>
            <a:prstGeom prst="rect">
              <a:avLst/>
            </a:prstGeom>
            <a:noFill/>
          </p:spPr>
        </p:pic>
        <p:pic>
          <p:nvPicPr>
            <p:cNvPr id="11" name="Picture 31" descr="C:\Users\VAIO\AppData\Local\Microsoft\Windows\Temporary Internet Files\Content.IE5\B7DIF1DU\MC900360616[1].wmf"/>
            <p:cNvPicPr>
              <a:picLocks noChangeAspect="1" noChangeArrowheads="1"/>
            </p:cNvPicPr>
            <p:nvPr/>
          </p:nvPicPr>
          <p:blipFill>
            <a:blip r:embed="rId8" cstate="print"/>
            <a:srcRect/>
            <a:stretch>
              <a:fillRect/>
            </a:stretch>
          </p:blipFill>
          <p:spPr bwMode="auto">
            <a:xfrm>
              <a:off x="5867400" y="2971800"/>
              <a:ext cx="458114" cy="304800"/>
            </a:xfrm>
            <a:prstGeom prst="rect">
              <a:avLst/>
            </a:prstGeom>
            <a:ln>
              <a:noFill/>
            </a:ln>
            <a:effectLst>
              <a:outerShdw blurRad="292100" dist="139700" dir="2700000" algn="tl" rotWithShape="0">
                <a:srgbClr val="333333">
                  <a:alpha val="65000"/>
                </a:srgbClr>
              </a:outerShdw>
            </a:effectLst>
          </p:spPr>
        </p:pic>
        <p:pic>
          <p:nvPicPr>
            <p:cNvPr id="12" name="Picture 33" descr="C:\Users\VAIO\AppData\Local\Microsoft\Windows\Temporary Internet Files\Content.IE5\B7DIF1DU\MC900391194[1].wmf"/>
            <p:cNvPicPr>
              <a:picLocks noChangeAspect="1" noChangeArrowheads="1"/>
            </p:cNvPicPr>
            <p:nvPr/>
          </p:nvPicPr>
          <p:blipFill>
            <a:blip r:embed="rId9" cstate="print"/>
            <a:srcRect/>
            <a:stretch>
              <a:fillRect/>
            </a:stretch>
          </p:blipFill>
          <p:spPr bwMode="auto">
            <a:xfrm>
              <a:off x="5410200" y="2286000"/>
              <a:ext cx="910742" cy="533400"/>
            </a:xfrm>
            <a:prstGeom prst="rect">
              <a:avLst/>
            </a:prstGeom>
            <a:noFill/>
          </p:spPr>
        </p:pic>
        <p:pic>
          <p:nvPicPr>
            <p:cNvPr id="13" name="Picture 34" descr="C:\Users\VAIO\AppData\Local\Microsoft\Windows\Temporary Internet Files\Content.IE5\B7DIF1DU\MC900439833[1].png"/>
            <p:cNvPicPr>
              <a:picLocks noChangeAspect="1" noChangeArrowheads="1"/>
            </p:cNvPicPr>
            <p:nvPr/>
          </p:nvPicPr>
          <p:blipFill>
            <a:blip r:embed="rId10" cstate="print"/>
            <a:srcRect/>
            <a:stretch>
              <a:fillRect/>
            </a:stretch>
          </p:blipFill>
          <p:spPr bwMode="auto">
            <a:xfrm flipH="1">
              <a:off x="3733800" y="2133600"/>
              <a:ext cx="762000" cy="762000"/>
            </a:xfrm>
            <a:prstGeom prst="rect">
              <a:avLst/>
            </a:prstGeom>
            <a:noFill/>
          </p:spPr>
        </p:pic>
      </p:grpSp>
    </p:spTree>
    <p:extLst>
      <p:ext uri="{BB962C8B-B14F-4D97-AF65-F5344CB8AC3E}">
        <p14:creationId xmlns:p14="http://schemas.microsoft.com/office/powerpoint/2010/main" xmlns="" val="39015653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mph" presetSubtype="0" fill="hold" grpId="0" nodeType="afterEffect">
                                  <p:stCondLst>
                                    <p:cond delay="0"/>
                                  </p:stCondLst>
                                  <p:childTnLst>
                                    <p:animClr clrSpc="hsl" dir="cw">
                                      <p:cBhvr override="childStyle">
                                        <p:cTn id="6" dur="500" fill="hold"/>
                                        <p:tgtEl>
                                          <p:spTgt spid="2"/>
                                        </p:tgtEl>
                                        <p:attrNameLst>
                                          <p:attrName>style.color</p:attrName>
                                        </p:attrNameLst>
                                      </p:cBhvr>
                                      <p:by>
                                        <p:hsl h="7200000" s="0" l="0"/>
                                      </p:by>
                                    </p:animClr>
                                    <p:animClr clrSpc="hsl" dir="cw">
                                      <p:cBhvr>
                                        <p:cTn id="7" dur="500" fill="hold"/>
                                        <p:tgtEl>
                                          <p:spTgt spid="2"/>
                                        </p:tgtEl>
                                        <p:attrNameLst>
                                          <p:attrName>fillcolor</p:attrName>
                                        </p:attrNameLst>
                                      </p:cBhvr>
                                      <p:by>
                                        <p:hsl h="7200000" s="0" l="0"/>
                                      </p:by>
                                    </p:animClr>
                                    <p:animClr clrSpc="hsl" dir="cw">
                                      <p:cBhvr>
                                        <p:cTn id="8" dur="500" fill="hold"/>
                                        <p:tgtEl>
                                          <p:spTgt spid="2"/>
                                        </p:tgtEl>
                                        <p:attrNameLst>
                                          <p:attrName>stroke.color</p:attrName>
                                        </p:attrNameLst>
                                      </p:cBhvr>
                                      <p:by>
                                        <p:hsl h="7200000" s="0" l="0"/>
                                      </p:by>
                                    </p:animClr>
                                    <p:set>
                                      <p:cBhvr>
                                        <p:cTn id="9" dur="500" fill="hold"/>
                                        <p:tgtEl>
                                          <p:spTgt spid="2"/>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3"/>
          <p:cNvSpPr txBox="1">
            <a:spLocks/>
          </p:cNvSpPr>
          <p:nvPr/>
        </p:nvSpPr>
        <p:spPr>
          <a:xfrm>
            <a:off x="685800" y="762000"/>
            <a:ext cx="7772400" cy="990600"/>
          </a:xfrm>
          <a:prstGeom prst="rect">
            <a:avLst/>
          </a:prstGeom>
          <a:effectLst/>
        </p:spPr>
        <p:txBody>
          <a:bodyPr vert="horz" lIns="91440" tIns="45720" rIns="91440" bIns="45720" rtlCol="0" anchor="t" anchorCtr="0">
            <a:noAutofit/>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indent="0" algn="l">
              <a:buNone/>
            </a:pPr>
            <a:r>
              <a:rPr lang="en-US" sz="3200" dirty="0" smtClean="0">
                <a:ln w="12700">
                  <a:solidFill>
                    <a:schemeClr val="tx1">
                      <a:lumMod val="95000"/>
                      <a:lumOff val="5000"/>
                    </a:schemeClr>
                  </a:solidFill>
                  <a:prstDash val="solid"/>
                </a:ln>
                <a:solidFill>
                  <a:schemeClr val="accent2">
                    <a:lumMod val="75000"/>
                  </a:schemeClr>
                </a:solidFill>
                <a:effectLst>
                  <a:outerShdw blurRad="41275" dist="20320" dir="1800000" algn="tl" rotWithShape="0">
                    <a:srgbClr val="000000">
                      <a:alpha val="40000"/>
                    </a:srgbClr>
                  </a:outerShdw>
                </a:effectLst>
              </a:rPr>
              <a:t>Before … &amp; Now!</a:t>
            </a:r>
            <a:endParaRPr lang="en-US" sz="2800" b="0" i="1" dirty="0">
              <a:ln w="12700">
                <a:solidFill>
                  <a:schemeClr val="tx1">
                    <a:lumMod val="95000"/>
                    <a:lumOff val="5000"/>
                  </a:schemeClr>
                </a:solidFill>
                <a:prstDash val="solid"/>
              </a:ln>
              <a:solidFill>
                <a:schemeClr val="accent2">
                  <a:lumMod val="75000"/>
                </a:schemeClr>
              </a:solidFill>
              <a:effectLst/>
            </a:endParaRPr>
          </a:p>
        </p:txBody>
      </p:sp>
      <p:graphicFrame>
        <p:nvGraphicFramePr>
          <p:cNvPr id="9" name="Table 8"/>
          <p:cNvGraphicFramePr>
            <a:graphicFrameLocks noGrp="1"/>
          </p:cNvGraphicFramePr>
          <p:nvPr>
            <p:extLst>
              <p:ext uri="{D42A27DB-BD31-4B8C-83A1-F6EECF244321}">
                <p14:modId xmlns:p14="http://schemas.microsoft.com/office/powerpoint/2010/main" xmlns="" val="2025126603"/>
              </p:ext>
            </p:extLst>
          </p:nvPr>
        </p:nvGraphicFramePr>
        <p:xfrm>
          <a:off x="685800" y="1600200"/>
          <a:ext cx="7772400" cy="4480560"/>
        </p:xfrm>
        <a:graphic>
          <a:graphicData uri="http://schemas.openxmlformats.org/drawingml/2006/table">
            <a:tbl>
              <a:tblPr firstRow="1" bandRow="1">
                <a:tableStyleId>{72833802-FEF1-4C79-8D5D-14CF1EAF98D9}</a:tableStyleId>
              </a:tblPr>
              <a:tblGrid>
                <a:gridCol w="3886200"/>
                <a:gridCol w="3886200"/>
              </a:tblGrid>
              <a:tr h="457200">
                <a:tc>
                  <a:txBody>
                    <a:bodyPr/>
                    <a:lstStyle/>
                    <a:p>
                      <a:r>
                        <a:rPr lang="en-US" sz="2400" dirty="0" smtClean="0">
                          <a:effectLst>
                            <a:outerShdw blurRad="38100" dist="38100" dir="2700000" algn="tl">
                              <a:srgbClr val="000000">
                                <a:alpha val="43137"/>
                              </a:srgbClr>
                            </a:outerShdw>
                          </a:effectLst>
                        </a:rPr>
                        <a:t>Before</a:t>
                      </a:r>
                      <a:r>
                        <a:rPr lang="en-US" sz="2400" baseline="0" dirty="0" smtClean="0">
                          <a:effectLst>
                            <a:outerShdw blurRad="38100" dist="38100" dir="2700000" algn="tl">
                              <a:srgbClr val="000000">
                                <a:alpha val="43137"/>
                              </a:srgbClr>
                            </a:outerShdw>
                          </a:effectLst>
                        </a:rPr>
                        <a:t> </a:t>
                      </a:r>
                      <a:endParaRPr lang="en-US" sz="2400" b="1" dirty="0">
                        <a:effectLst>
                          <a:outerShdw blurRad="38100" dist="38100" dir="2700000" algn="tl">
                            <a:srgbClr val="000000">
                              <a:alpha val="43137"/>
                            </a:srgbClr>
                          </a:outerShdw>
                        </a:effectLst>
                      </a:endParaRPr>
                    </a:p>
                  </a:txBody>
                  <a:tcPr/>
                </a:tc>
                <a:tc>
                  <a:txBody>
                    <a:bodyPr/>
                    <a:lstStyle/>
                    <a:p>
                      <a:r>
                        <a:rPr lang="en-US" sz="2400" dirty="0" smtClean="0">
                          <a:effectLst>
                            <a:outerShdw blurRad="38100" dist="38100" dir="2700000" algn="tl">
                              <a:srgbClr val="000000">
                                <a:alpha val="43137"/>
                              </a:srgbClr>
                            </a:outerShdw>
                          </a:effectLst>
                        </a:rPr>
                        <a:t>Now … </a:t>
                      </a:r>
                      <a:endParaRPr lang="en-US" sz="2400" b="1" dirty="0">
                        <a:effectLst>
                          <a:outerShdw blurRad="38100" dist="38100" dir="2700000" algn="tl">
                            <a:srgbClr val="000000">
                              <a:alpha val="43137"/>
                            </a:srgbClr>
                          </a:outerShdw>
                        </a:effectLst>
                      </a:endParaRPr>
                    </a:p>
                  </a:txBody>
                  <a:tcPr/>
                </a:tc>
              </a:tr>
              <a:tr h="4572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Limited access to education</a:t>
                      </a:r>
                      <a:endParaRPr lang="en-US" sz="1800" dirty="0" smtClean="0">
                        <a:solidFill>
                          <a:schemeClr val="tx1">
                            <a:lumMod val="95000"/>
                            <a:lumOff val="5000"/>
                          </a:schemeClr>
                        </a:solidFill>
                      </a:endParaRPr>
                    </a:p>
                  </a:txBody>
                  <a:tcPr/>
                </a:tc>
                <a:tc>
                  <a:txBody>
                    <a:bodyPr/>
                    <a:lstStyle/>
                    <a:p>
                      <a:r>
                        <a:rPr lang="en-US" sz="1800" dirty="0" smtClean="0"/>
                        <a:t>More</a:t>
                      </a:r>
                      <a:r>
                        <a:rPr lang="en-US" sz="1800" baseline="0" dirty="0" smtClean="0"/>
                        <a:t> access to education </a:t>
                      </a:r>
                      <a:endParaRPr lang="en-US" sz="1800" dirty="0" smtClean="0">
                        <a:solidFill>
                          <a:schemeClr val="tx1">
                            <a:lumMod val="95000"/>
                            <a:lumOff val="5000"/>
                          </a:schemeClr>
                        </a:solidFill>
                      </a:endParaRPr>
                    </a:p>
                  </a:txBody>
                  <a:tcPr/>
                </a:tc>
              </a:tr>
              <a:tr h="4572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Few theories &amp; interpretations of the learning process</a:t>
                      </a:r>
                      <a:endParaRPr lang="en-US" sz="1800" dirty="0" smtClean="0">
                        <a:solidFill>
                          <a:schemeClr val="tx1">
                            <a:lumMod val="95000"/>
                            <a:lumOff val="5000"/>
                          </a:schemeClr>
                        </a:solidFill>
                      </a:endParaRPr>
                    </a:p>
                  </a:txBody>
                  <a:tcPr/>
                </a:tc>
                <a:tc>
                  <a:txBody>
                    <a:bodyPr/>
                    <a:lstStyle/>
                    <a:p>
                      <a:r>
                        <a:rPr lang="en-US" sz="1800" dirty="0" smtClean="0"/>
                        <a:t>Several</a:t>
                      </a:r>
                      <a:r>
                        <a:rPr lang="en-US" sz="1800" baseline="0" dirty="0" smtClean="0"/>
                        <a:t> </a:t>
                      </a:r>
                      <a:r>
                        <a:rPr lang="en-US" sz="1800" dirty="0" smtClean="0"/>
                        <a:t>theories &amp; interpretations of</a:t>
                      </a:r>
                      <a:r>
                        <a:rPr lang="en-US" sz="1800" baseline="0" dirty="0" smtClean="0"/>
                        <a:t> the learning process</a:t>
                      </a:r>
                      <a:endParaRPr lang="en-US" sz="1800" dirty="0" smtClean="0">
                        <a:solidFill>
                          <a:schemeClr val="tx1">
                            <a:lumMod val="95000"/>
                            <a:lumOff val="5000"/>
                          </a:schemeClr>
                        </a:solidFill>
                      </a:endParaRPr>
                    </a:p>
                  </a:txBody>
                  <a:tcPr/>
                </a:tc>
              </a:tr>
              <a:tr h="457200">
                <a:tc>
                  <a:txBody>
                    <a:bodyPr/>
                    <a:lstStyle/>
                    <a:p>
                      <a:r>
                        <a:rPr lang="en-US" sz="1800" dirty="0" smtClean="0"/>
                        <a:t>Teacher centered strategies</a:t>
                      </a:r>
                      <a:r>
                        <a:rPr lang="en-US" sz="1800" baseline="0" dirty="0" smtClean="0"/>
                        <a:t> </a:t>
                      </a:r>
                      <a:endParaRPr lang="en-US" sz="1800" dirty="0" smtClean="0">
                        <a:solidFill>
                          <a:schemeClr val="tx1">
                            <a:lumMod val="95000"/>
                            <a:lumOff val="5000"/>
                          </a:schemeClr>
                        </a:solidFill>
                      </a:endParaRPr>
                    </a:p>
                  </a:txBody>
                  <a:tcPr/>
                </a:tc>
                <a:tc>
                  <a:txBody>
                    <a:bodyPr/>
                    <a:lstStyle/>
                    <a:p>
                      <a:r>
                        <a:rPr lang="en-US" sz="1800" dirty="0" smtClean="0"/>
                        <a:t>Learner centered strategies</a:t>
                      </a:r>
                      <a:endParaRPr lang="en-US" sz="1800" dirty="0" smtClean="0">
                        <a:solidFill>
                          <a:schemeClr val="tx1">
                            <a:lumMod val="95000"/>
                            <a:lumOff val="5000"/>
                          </a:schemeClr>
                        </a:solidFill>
                      </a:endParaRPr>
                    </a:p>
                  </a:txBody>
                  <a:tcPr/>
                </a:tc>
              </a:tr>
              <a:tr h="457200">
                <a:tc>
                  <a:txBody>
                    <a:bodyPr/>
                    <a:lstStyle/>
                    <a:p>
                      <a:r>
                        <a:rPr lang="en-US" sz="1800" dirty="0" smtClean="0"/>
                        <a:t>Classroom based learning</a:t>
                      </a:r>
                      <a:r>
                        <a:rPr lang="en-US" sz="1800" baseline="0" dirty="0" smtClean="0"/>
                        <a:t> </a:t>
                      </a:r>
                      <a:endParaRPr lang="en-US" sz="1800" dirty="0" smtClean="0">
                        <a:solidFill>
                          <a:schemeClr val="tx1">
                            <a:lumMod val="95000"/>
                            <a:lumOff val="5000"/>
                          </a:schemeClr>
                        </a:solidFill>
                      </a:endParaRPr>
                    </a:p>
                  </a:txBody>
                  <a:tcPr/>
                </a:tc>
                <a:tc>
                  <a:txBody>
                    <a:bodyPr/>
                    <a:lstStyle/>
                    <a:p>
                      <a:r>
                        <a:rPr lang="en-US" sz="1800" baseline="0" dirty="0" smtClean="0"/>
                        <a:t>Blended  learning &amp; </a:t>
                      </a:r>
                      <a:r>
                        <a:rPr lang="en-US" sz="1800" dirty="0" smtClean="0"/>
                        <a:t>e-learning</a:t>
                      </a:r>
                      <a:endParaRPr lang="en-US" sz="1800" dirty="0" smtClean="0">
                        <a:solidFill>
                          <a:schemeClr val="tx1">
                            <a:lumMod val="95000"/>
                            <a:lumOff val="5000"/>
                          </a:schemeClr>
                        </a:solidFill>
                      </a:endParaRPr>
                    </a:p>
                  </a:txBody>
                  <a:tcPr/>
                </a:tc>
              </a:tr>
              <a:tr h="457200">
                <a:tc>
                  <a:txBody>
                    <a:bodyPr/>
                    <a:lstStyle/>
                    <a:p>
                      <a:r>
                        <a:rPr lang="en-US" sz="1800" dirty="0" smtClean="0"/>
                        <a:t>Traditional</a:t>
                      </a:r>
                      <a:r>
                        <a:rPr lang="en-US" sz="1800" baseline="0" dirty="0" smtClean="0"/>
                        <a:t> </a:t>
                      </a:r>
                      <a:r>
                        <a:rPr lang="en-US" sz="1800" dirty="0" smtClean="0"/>
                        <a:t>tasks</a:t>
                      </a:r>
                    </a:p>
                  </a:txBody>
                  <a:tcPr/>
                </a:tc>
                <a:tc>
                  <a:txBody>
                    <a:bodyPr/>
                    <a:lstStyle/>
                    <a:p>
                      <a:r>
                        <a:rPr lang="en-US" sz="1800" dirty="0" smtClean="0"/>
                        <a:t>Authentic tasks</a:t>
                      </a:r>
                      <a:endParaRPr lang="en-US" sz="1800" dirty="0" smtClean="0">
                        <a:solidFill>
                          <a:schemeClr val="tx1">
                            <a:lumMod val="95000"/>
                            <a:lumOff val="5000"/>
                          </a:schemeClr>
                        </a:solidFill>
                      </a:endParaRPr>
                    </a:p>
                  </a:txBody>
                  <a:tcPr/>
                </a:tc>
              </a:tr>
              <a:tr h="457200">
                <a:tc>
                  <a:txBody>
                    <a:bodyPr/>
                    <a:lstStyle/>
                    <a:p>
                      <a:r>
                        <a:rPr lang="en-US" sz="1800" dirty="0" smtClean="0"/>
                        <a:t>Traditional</a:t>
                      </a:r>
                      <a:r>
                        <a:rPr lang="en-US" sz="1800" baseline="0" dirty="0" smtClean="0"/>
                        <a:t> </a:t>
                      </a:r>
                      <a:r>
                        <a:rPr lang="en-US" sz="1800" dirty="0" smtClean="0"/>
                        <a:t>assessments</a:t>
                      </a:r>
                    </a:p>
                  </a:txBody>
                  <a:tcPr/>
                </a:tc>
                <a:tc>
                  <a:txBody>
                    <a:bodyPr/>
                    <a:lstStyle/>
                    <a:p>
                      <a:r>
                        <a:rPr lang="en-US" sz="1800" dirty="0" smtClean="0"/>
                        <a:t>Alternative assessments</a:t>
                      </a:r>
                      <a:endParaRPr lang="en-US" sz="1800" dirty="0" smtClean="0">
                        <a:solidFill>
                          <a:schemeClr val="tx1">
                            <a:lumMod val="95000"/>
                            <a:lumOff val="5000"/>
                          </a:schemeClr>
                        </a:solidFill>
                      </a:endParaRPr>
                    </a:p>
                  </a:txBody>
                  <a:tcPr/>
                </a:tc>
              </a:tr>
              <a:tr h="457200">
                <a:tc>
                  <a:txBody>
                    <a:bodyPr/>
                    <a:lstStyle/>
                    <a:p>
                      <a:r>
                        <a:rPr lang="en-US" sz="1800" dirty="0" smtClean="0"/>
                        <a:t>Content areas based learning</a:t>
                      </a:r>
                      <a:endParaRPr lang="en-US" sz="1800" dirty="0" smtClean="0">
                        <a:solidFill>
                          <a:schemeClr val="tx1">
                            <a:lumMod val="95000"/>
                            <a:lumOff val="5000"/>
                          </a:schemeClr>
                        </a:solidFill>
                      </a:endParaRPr>
                    </a:p>
                  </a:txBody>
                  <a:tcPr/>
                </a:tc>
                <a:tc>
                  <a:txBody>
                    <a:bodyPr/>
                    <a:lstStyle/>
                    <a:p>
                      <a:r>
                        <a:rPr lang="en-US" sz="1800" dirty="0" smtClean="0"/>
                        <a:t>Integrated curriculum based learning</a:t>
                      </a:r>
                      <a:endParaRPr lang="en-US" sz="1800" dirty="0" smtClean="0">
                        <a:solidFill>
                          <a:schemeClr val="tx1">
                            <a:lumMod val="95000"/>
                            <a:lumOff val="5000"/>
                          </a:schemeClr>
                        </a:solidFill>
                      </a:endParaRPr>
                    </a:p>
                  </a:txBody>
                  <a:tcPr/>
                </a:tc>
              </a:tr>
              <a:tr h="457200">
                <a:tc>
                  <a:txBody>
                    <a:bodyPr/>
                    <a:lstStyle/>
                    <a:p>
                      <a:r>
                        <a:rPr lang="en-US" sz="1800" dirty="0" smtClean="0">
                          <a:solidFill>
                            <a:schemeClr val="tx1">
                              <a:lumMod val="95000"/>
                              <a:lumOff val="5000"/>
                            </a:schemeClr>
                          </a:solidFill>
                        </a:rPr>
                        <a:t>Individual</a:t>
                      </a:r>
                      <a:r>
                        <a:rPr lang="en-US" sz="1800" baseline="0" dirty="0" smtClean="0">
                          <a:solidFill>
                            <a:schemeClr val="tx1">
                              <a:lumMod val="95000"/>
                              <a:lumOff val="5000"/>
                            </a:schemeClr>
                          </a:solidFill>
                        </a:rPr>
                        <a:t> learning</a:t>
                      </a:r>
                      <a:endParaRPr lang="en-US" sz="1800" dirty="0" smtClean="0">
                        <a:solidFill>
                          <a:schemeClr val="tx1">
                            <a:lumMod val="95000"/>
                            <a:lumOff val="5000"/>
                          </a:schemeClr>
                        </a:solidFill>
                      </a:endParaRPr>
                    </a:p>
                  </a:txBody>
                  <a:tcPr/>
                </a:tc>
                <a:tc>
                  <a:txBody>
                    <a:bodyPr/>
                    <a:lstStyle/>
                    <a:p>
                      <a:r>
                        <a:rPr lang="en-US" sz="1800" dirty="0" smtClean="0">
                          <a:solidFill>
                            <a:schemeClr val="tx1">
                              <a:lumMod val="95000"/>
                              <a:lumOff val="5000"/>
                            </a:schemeClr>
                          </a:solidFill>
                        </a:rPr>
                        <a:t>Team</a:t>
                      </a:r>
                      <a:r>
                        <a:rPr lang="en-US" sz="1800" baseline="0" dirty="0" smtClean="0">
                          <a:solidFill>
                            <a:schemeClr val="tx1">
                              <a:lumMod val="95000"/>
                              <a:lumOff val="5000"/>
                            </a:schemeClr>
                          </a:solidFill>
                        </a:rPr>
                        <a:t> /project based learning</a:t>
                      </a:r>
                      <a:endParaRPr lang="en-US" sz="1800" dirty="0" smtClean="0">
                        <a:solidFill>
                          <a:schemeClr val="tx1">
                            <a:lumMod val="95000"/>
                            <a:lumOff val="5000"/>
                          </a:schemeClr>
                        </a:solidFill>
                      </a:endParaRPr>
                    </a:p>
                  </a:txBody>
                  <a:tcPr/>
                </a:tc>
              </a:tr>
            </a:tbl>
          </a:graphicData>
        </a:graphic>
      </p:graphicFrame>
      <p:sp>
        <p:nvSpPr>
          <p:cNvPr id="12" name="TextBox 11"/>
          <p:cNvSpPr txBox="1"/>
          <p:nvPr/>
        </p:nvSpPr>
        <p:spPr>
          <a:xfrm>
            <a:off x="4800600" y="152400"/>
            <a:ext cx="3200400" cy="276999"/>
          </a:xfrm>
          <a:prstGeom prst="rect">
            <a:avLst/>
          </a:prstGeom>
          <a:noFill/>
        </p:spPr>
        <p:txBody>
          <a:bodyPr wrap="square" rtlCol="0">
            <a:spAutoFit/>
          </a:bodyPr>
          <a:lstStyle/>
          <a:p>
            <a:pPr algn="ctr"/>
            <a:r>
              <a:rPr lang="en-US" sz="1200" b="1" dirty="0" smtClean="0">
                <a:solidFill>
                  <a:schemeClr val="bg1"/>
                </a:solidFill>
                <a:effectLst>
                  <a:outerShdw blurRad="38100" dist="38100" dir="2700000" algn="tl">
                    <a:srgbClr val="000000">
                      <a:alpha val="43137"/>
                    </a:srgbClr>
                  </a:outerShdw>
                </a:effectLst>
              </a:rPr>
              <a:t>Teaching &amp; Learning in the Digital Age</a:t>
            </a:r>
            <a:endParaRPr lang="en-US" sz="1200" b="1"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241142996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able 8"/>
          <p:cNvGraphicFramePr>
            <a:graphicFrameLocks noGrp="1"/>
          </p:cNvGraphicFramePr>
          <p:nvPr>
            <p:extLst>
              <p:ext uri="{D42A27DB-BD31-4B8C-83A1-F6EECF244321}">
                <p14:modId xmlns:p14="http://schemas.microsoft.com/office/powerpoint/2010/main" xmlns="" val="2526793500"/>
              </p:ext>
            </p:extLst>
          </p:nvPr>
        </p:nvGraphicFramePr>
        <p:xfrm>
          <a:off x="685800" y="1066800"/>
          <a:ext cx="7772400" cy="3749040"/>
        </p:xfrm>
        <a:graphic>
          <a:graphicData uri="http://schemas.openxmlformats.org/drawingml/2006/table">
            <a:tbl>
              <a:tblPr firstRow="1" bandRow="1">
                <a:tableStyleId>{72833802-FEF1-4C79-8D5D-14CF1EAF98D9}</a:tableStyleId>
              </a:tblPr>
              <a:tblGrid>
                <a:gridCol w="3886200"/>
                <a:gridCol w="3886200"/>
              </a:tblGrid>
              <a:tr h="457200">
                <a:tc>
                  <a:txBody>
                    <a:bodyPr/>
                    <a:lstStyle/>
                    <a:p>
                      <a:r>
                        <a:rPr lang="en-US" sz="2400" dirty="0" smtClean="0">
                          <a:effectLst>
                            <a:outerShdw blurRad="38100" dist="38100" dir="2700000" algn="tl">
                              <a:srgbClr val="000000">
                                <a:alpha val="43137"/>
                              </a:srgbClr>
                            </a:outerShdw>
                          </a:effectLst>
                        </a:rPr>
                        <a:t>Before … </a:t>
                      </a:r>
                      <a:endParaRPr lang="en-US" sz="2400" b="1" dirty="0">
                        <a:effectLst>
                          <a:outerShdw blurRad="38100" dist="38100" dir="2700000" algn="tl">
                            <a:srgbClr val="000000">
                              <a:alpha val="43137"/>
                            </a:srgbClr>
                          </a:outerShdw>
                        </a:effectLst>
                      </a:endParaRPr>
                    </a:p>
                  </a:txBody>
                  <a:tcPr/>
                </a:tc>
                <a:tc>
                  <a:txBody>
                    <a:bodyPr/>
                    <a:lstStyle/>
                    <a:p>
                      <a:r>
                        <a:rPr lang="en-US" sz="2400" dirty="0" smtClean="0">
                          <a:effectLst>
                            <a:outerShdw blurRad="38100" dist="38100" dir="2700000" algn="tl">
                              <a:srgbClr val="000000">
                                <a:alpha val="43137"/>
                              </a:srgbClr>
                            </a:outerShdw>
                          </a:effectLst>
                        </a:rPr>
                        <a:t>Now … </a:t>
                      </a:r>
                      <a:endParaRPr lang="en-US" sz="2400" b="1" dirty="0">
                        <a:effectLst>
                          <a:outerShdw blurRad="38100" dist="38100" dir="2700000" algn="tl">
                            <a:srgbClr val="000000">
                              <a:alpha val="43137"/>
                            </a:srgbClr>
                          </a:outerShdw>
                        </a:effectLst>
                      </a:endParaRPr>
                    </a:p>
                  </a:txBody>
                  <a:tcPr/>
                </a:tc>
              </a:tr>
              <a:tr h="457200">
                <a:tc>
                  <a:txBody>
                    <a:bodyPr/>
                    <a:lstStyle/>
                    <a:p>
                      <a:r>
                        <a:rPr lang="en-US" sz="1800" dirty="0" smtClean="0"/>
                        <a:t>Single or dual medium devices</a:t>
                      </a:r>
                      <a:endParaRPr lang="en-US" sz="1800" dirty="0" smtClean="0">
                        <a:solidFill>
                          <a:schemeClr val="tx1">
                            <a:lumMod val="95000"/>
                            <a:lumOff val="5000"/>
                          </a:schemeClr>
                        </a:solidFill>
                      </a:endParaRPr>
                    </a:p>
                  </a:txBody>
                  <a:tcPr/>
                </a:tc>
                <a:tc>
                  <a:txBody>
                    <a:bodyPr/>
                    <a:lstStyle/>
                    <a:p>
                      <a:r>
                        <a:rPr lang="en-US" sz="1800" dirty="0" smtClean="0"/>
                        <a:t>Multimedia devices</a:t>
                      </a:r>
                      <a:endParaRPr lang="en-US" sz="1800" dirty="0" smtClean="0">
                        <a:solidFill>
                          <a:schemeClr val="tx1">
                            <a:lumMod val="95000"/>
                            <a:lumOff val="5000"/>
                          </a:schemeClr>
                        </a:solidFill>
                      </a:endParaRPr>
                    </a:p>
                  </a:txBody>
                  <a:tcPr/>
                </a:tc>
              </a:tr>
              <a:tr h="457200">
                <a:tc>
                  <a:txBody>
                    <a:bodyPr/>
                    <a:lstStyle/>
                    <a:p>
                      <a:r>
                        <a:rPr lang="en-US" sz="1800" dirty="0" smtClean="0"/>
                        <a:t>Few technology</a:t>
                      </a:r>
                      <a:r>
                        <a:rPr lang="en-US" sz="1800" baseline="0" dirty="0" smtClean="0"/>
                        <a:t> devices and innovations</a:t>
                      </a:r>
                      <a:endParaRPr lang="en-US" sz="1800" dirty="0" smtClean="0">
                        <a:solidFill>
                          <a:schemeClr val="tx1">
                            <a:lumMod val="95000"/>
                            <a:lumOff val="5000"/>
                          </a:schemeClr>
                        </a:solidFill>
                      </a:endParaRPr>
                    </a:p>
                  </a:txBody>
                  <a:tcPr/>
                </a:tc>
                <a:tc>
                  <a:txBody>
                    <a:bodyPr/>
                    <a:lstStyle/>
                    <a:p>
                      <a:r>
                        <a:rPr lang="en-US" sz="1800" dirty="0" smtClean="0"/>
                        <a:t>Several technology devices</a:t>
                      </a:r>
                      <a:r>
                        <a:rPr lang="en-US" sz="1800" baseline="0" dirty="0" smtClean="0"/>
                        <a:t>  and innovations</a:t>
                      </a:r>
                      <a:endParaRPr lang="en-US" sz="1800" dirty="0" smtClean="0">
                        <a:solidFill>
                          <a:schemeClr val="tx1">
                            <a:lumMod val="95000"/>
                            <a:lumOff val="5000"/>
                          </a:schemeClr>
                        </a:solidFill>
                      </a:endParaRPr>
                    </a:p>
                  </a:txBody>
                  <a:tcPr/>
                </a:tc>
              </a:tr>
              <a:tr h="457200">
                <a:tc>
                  <a:txBody>
                    <a:bodyPr/>
                    <a:lstStyle/>
                    <a:p>
                      <a:r>
                        <a:rPr lang="en-US" sz="1800" dirty="0" smtClean="0"/>
                        <a:t>Print based resources</a:t>
                      </a:r>
                      <a:endParaRPr lang="en-US" sz="1800" dirty="0" smtClean="0">
                        <a:solidFill>
                          <a:schemeClr val="tx1">
                            <a:lumMod val="95000"/>
                            <a:lumOff val="5000"/>
                          </a:schemeClr>
                        </a:solidFill>
                      </a:endParaRPr>
                    </a:p>
                  </a:txBody>
                  <a:tcPr/>
                </a:tc>
                <a:tc>
                  <a:txBody>
                    <a:bodyPr/>
                    <a:lstStyle/>
                    <a:p>
                      <a:r>
                        <a:rPr lang="en-US" sz="1800" dirty="0" smtClean="0"/>
                        <a:t>Digital</a:t>
                      </a:r>
                      <a:r>
                        <a:rPr lang="en-US" sz="1800" baseline="0" dirty="0" smtClean="0"/>
                        <a:t> resources</a:t>
                      </a:r>
                      <a:endParaRPr lang="en-US" sz="1800" dirty="0" smtClean="0">
                        <a:solidFill>
                          <a:schemeClr val="tx1">
                            <a:lumMod val="95000"/>
                            <a:lumOff val="5000"/>
                          </a:schemeClr>
                        </a:solidFill>
                      </a:endParaRPr>
                    </a:p>
                  </a:txBody>
                  <a:tcPr/>
                </a:tc>
              </a:tr>
              <a:tr h="457200">
                <a:tc>
                  <a:txBody>
                    <a:bodyPr/>
                    <a:lstStyle/>
                    <a:p>
                      <a:r>
                        <a:rPr lang="en-US" sz="1800" dirty="0" smtClean="0"/>
                        <a:t>Little access to technologies, including</a:t>
                      </a:r>
                      <a:r>
                        <a:rPr lang="en-US" sz="1800" baseline="0" dirty="0" smtClean="0"/>
                        <a:t> computer based </a:t>
                      </a:r>
                      <a:endParaRPr lang="en-US" sz="1800" dirty="0" smtClean="0">
                        <a:solidFill>
                          <a:schemeClr val="tx1">
                            <a:lumMod val="95000"/>
                            <a:lumOff val="5000"/>
                          </a:schemeClr>
                        </a:solidFill>
                      </a:endParaRPr>
                    </a:p>
                  </a:txBody>
                  <a:tcPr/>
                </a:tc>
                <a:tc>
                  <a:txBody>
                    <a:bodyPr/>
                    <a:lstStyle/>
                    <a:p>
                      <a:r>
                        <a:rPr lang="en-US" sz="1800" dirty="0" smtClean="0"/>
                        <a:t>Wider access to technologies, including computer based</a:t>
                      </a:r>
                      <a:endParaRPr lang="en-US" sz="1800" dirty="0" smtClean="0">
                        <a:solidFill>
                          <a:schemeClr val="tx1">
                            <a:lumMod val="95000"/>
                            <a:lumOff val="5000"/>
                          </a:schemeClr>
                        </a:solidFill>
                      </a:endParaRPr>
                    </a:p>
                  </a:txBody>
                  <a:tcPr/>
                </a:tc>
              </a:tr>
              <a:tr h="457200">
                <a:tc>
                  <a:txBody>
                    <a:bodyPr/>
                    <a:lstStyle/>
                    <a:p>
                      <a:r>
                        <a:rPr lang="en-US" sz="1800" dirty="0" smtClean="0"/>
                        <a:t>Little expertise in technologies, including computer based</a:t>
                      </a:r>
                      <a:endParaRPr lang="en-US" sz="1800" dirty="0" smtClean="0">
                        <a:solidFill>
                          <a:schemeClr val="tx1">
                            <a:lumMod val="95000"/>
                            <a:lumOff val="5000"/>
                          </a:schemeClr>
                        </a:solidFill>
                      </a:endParaRPr>
                    </a:p>
                  </a:txBody>
                  <a:tcPr/>
                </a:tc>
                <a:tc>
                  <a:txBody>
                    <a:bodyPr/>
                    <a:lstStyle/>
                    <a:p>
                      <a:r>
                        <a:rPr lang="en-US" sz="1800" dirty="0" smtClean="0"/>
                        <a:t>More expertise in technologies, including computer based </a:t>
                      </a:r>
                      <a:endParaRPr lang="en-US" sz="1800" dirty="0" smtClean="0">
                        <a:solidFill>
                          <a:schemeClr val="tx1">
                            <a:lumMod val="95000"/>
                            <a:lumOff val="5000"/>
                          </a:schemeClr>
                        </a:solidFill>
                      </a:endParaRPr>
                    </a:p>
                  </a:txBody>
                  <a:tcPr/>
                </a:tc>
              </a:tr>
              <a:tr h="457200">
                <a:tc>
                  <a:txBody>
                    <a:bodyPr/>
                    <a:lstStyle/>
                    <a:p>
                      <a:r>
                        <a:rPr lang="en-US" sz="1800" dirty="0" smtClean="0"/>
                        <a:t>Other …. ?</a:t>
                      </a:r>
                    </a:p>
                  </a:txBody>
                  <a:tcPr/>
                </a:tc>
                <a:tc>
                  <a:txBody>
                    <a:bodyPr/>
                    <a:lstStyle/>
                    <a:p>
                      <a:endParaRPr lang="en-US" sz="1800" dirty="0" smtClean="0">
                        <a:solidFill>
                          <a:schemeClr val="tx1">
                            <a:lumMod val="95000"/>
                            <a:lumOff val="5000"/>
                          </a:schemeClr>
                        </a:solidFill>
                      </a:endParaRPr>
                    </a:p>
                  </a:txBody>
                  <a:tcPr/>
                </a:tc>
              </a:tr>
            </a:tbl>
          </a:graphicData>
        </a:graphic>
      </p:graphicFrame>
      <p:sp>
        <p:nvSpPr>
          <p:cNvPr id="41" name="TextBox 40"/>
          <p:cNvSpPr txBox="1"/>
          <p:nvPr/>
        </p:nvSpPr>
        <p:spPr>
          <a:xfrm>
            <a:off x="4800600" y="152400"/>
            <a:ext cx="3200400" cy="276999"/>
          </a:xfrm>
          <a:prstGeom prst="rect">
            <a:avLst/>
          </a:prstGeom>
          <a:noFill/>
        </p:spPr>
        <p:txBody>
          <a:bodyPr wrap="square" rtlCol="0">
            <a:spAutoFit/>
          </a:bodyPr>
          <a:lstStyle/>
          <a:p>
            <a:pPr algn="ctr"/>
            <a:r>
              <a:rPr lang="en-US" sz="1200" b="1" dirty="0" smtClean="0">
                <a:solidFill>
                  <a:schemeClr val="bg1"/>
                </a:solidFill>
                <a:effectLst>
                  <a:outerShdw blurRad="38100" dist="38100" dir="2700000" algn="tl">
                    <a:srgbClr val="000000">
                      <a:alpha val="43137"/>
                    </a:srgbClr>
                  </a:outerShdw>
                </a:effectLst>
              </a:rPr>
              <a:t>Teaching &amp; Learning in the Digital Age</a:t>
            </a:r>
            <a:endParaRPr lang="en-US" sz="1200" b="1"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241142996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800600" y="152400"/>
            <a:ext cx="3200400" cy="276999"/>
          </a:xfrm>
          <a:prstGeom prst="rect">
            <a:avLst/>
          </a:prstGeom>
          <a:noFill/>
        </p:spPr>
        <p:txBody>
          <a:bodyPr wrap="square" rtlCol="0">
            <a:spAutoFit/>
          </a:bodyPr>
          <a:lstStyle/>
          <a:p>
            <a:pPr algn="ctr"/>
            <a:r>
              <a:rPr lang="en-US" sz="1200" b="1" dirty="0" smtClean="0">
                <a:solidFill>
                  <a:schemeClr val="bg1"/>
                </a:solidFill>
                <a:effectLst>
                  <a:outerShdw blurRad="38100" dist="38100" dir="2700000" algn="tl">
                    <a:srgbClr val="000000">
                      <a:alpha val="43137"/>
                    </a:srgbClr>
                  </a:outerShdw>
                </a:effectLst>
              </a:rPr>
              <a:t>Teaching &amp; Learning in the Digital Age</a:t>
            </a:r>
            <a:endParaRPr lang="en-US" sz="1200" b="1" dirty="0">
              <a:solidFill>
                <a:schemeClr val="bg1"/>
              </a:solidFill>
              <a:effectLst>
                <a:outerShdw blurRad="38100" dist="38100" dir="2700000" algn="tl">
                  <a:srgbClr val="000000">
                    <a:alpha val="43137"/>
                  </a:srgbClr>
                </a:outerShdw>
              </a:effectLst>
            </a:endParaRPr>
          </a:p>
        </p:txBody>
      </p:sp>
      <p:sp>
        <p:nvSpPr>
          <p:cNvPr id="2" name="Rectangle 3"/>
          <p:cNvSpPr>
            <a:spLocks noChangeArrowheads="1"/>
          </p:cNvSpPr>
          <p:nvPr/>
        </p:nvSpPr>
        <p:spPr bwMode="auto">
          <a:xfrm>
            <a:off x="1219200" y="2533650"/>
            <a:ext cx="7186110" cy="2769989"/>
          </a:xfrm>
          <a:prstGeom prst="rect">
            <a:avLst/>
          </a:prstGeom>
          <a:noFill/>
          <a:ln>
            <a:noFill/>
          </a:ln>
          <a:effectLst/>
        </p:spPr>
        <p:txBody>
          <a:bodyPr vert="horz" wrap="square" lIns="36501" tIns="0" rIns="36501" bIns="0" numCol="1" anchor="ctr" anchorCtr="0" compatLnSpc="1">
            <a:prstTxWarp prst="textNoShape">
              <a:avLst/>
            </a:prstTxWarp>
            <a:spAutoFit/>
          </a:bodyPr>
          <a:lstStyle/>
          <a:p>
            <a:pPr marL="342900" marR="0" lvl="1" indent="-342900" algn="l" defTabSz="914400" rtl="0" eaLnBrk="0" fontAlgn="ctr" latinLnBrk="0" hangingPunct="0">
              <a:lnSpc>
                <a:spcPct val="150000"/>
              </a:lnSpc>
              <a:spcBef>
                <a:spcPct val="0"/>
              </a:spcBef>
              <a:spcAft>
                <a:spcPct val="0"/>
              </a:spcAft>
              <a:buClr>
                <a:schemeClr val="bg2">
                  <a:lumMod val="75000"/>
                </a:schemeClr>
              </a:buClr>
              <a:buSzPct val="120000"/>
              <a:buFont typeface="Wingdings" pitchFamily="2" charset="2"/>
              <a:buChar char=""/>
              <a:tabLst/>
            </a:pPr>
            <a:r>
              <a:rPr kumimoji="0" lang="en-US" sz="2000" b="0" i="0" u="sng" strike="noStrike" cap="none" normalizeH="0" baseline="0" dirty="0" smtClean="0">
                <a:ln>
                  <a:noFill/>
                </a:ln>
                <a:solidFill>
                  <a:srgbClr val="0000CC"/>
                </a:solidFill>
                <a:effectLst/>
                <a:latin typeface="Century Gothic" pitchFamily="34" charset="0"/>
                <a:cs typeface="Arial" charset="0"/>
                <a:hlinkClick r:id="rId2"/>
              </a:rPr>
              <a:t>NETS For Students</a:t>
            </a:r>
            <a:r>
              <a:rPr kumimoji="0" lang="en-US" sz="2000" b="0" i="0" u="none" strike="noStrike" cap="none" normalizeH="0" baseline="0" dirty="0" smtClean="0">
                <a:ln>
                  <a:noFill/>
                </a:ln>
                <a:solidFill>
                  <a:srgbClr val="FFFFFF"/>
                </a:solidFill>
                <a:effectLst/>
                <a:latin typeface="Century Gothic" pitchFamily="34" charset="0"/>
                <a:cs typeface="Arial" charset="0"/>
              </a:rPr>
              <a:t> </a:t>
            </a:r>
          </a:p>
          <a:p>
            <a:pPr marL="342900" marR="0" lvl="1" indent="-342900" algn="l" defTabSz="914400" rtl="0" eaLnBrk="0" fontAlgn="ctr" latinLnBrk="0" hangingPunct="0">
              <a:lnSpc>
                <a:spcPct val="150000"/>
              </a:lnSpc>
              <a:spcBef>
                <a:spcPct val="0"/>
              </a:spcBef>
              <a:spcAft>
                <a:spcPct val="0"/>
              </a:spcAft>
              <a:buClr>
                <a:schemeClr val="bg2">
                  <a:lumMod val="75000"/>
                </a:schemeClr>
              </a:buClr>
              <a:buSzPct val="120000"/>
              <a:buFont typeface="Wingdings" pitchFamily="2" charset="2"/>
              <a:buChar char=""/>
              <a:tabLst/>
            </a:pPr>
            <a:r>
              <a:rPr kumimoji="0" lang="en-US" sz="2000" b="0" i="0" u="sng" strike="noStrike" cap="none" normalizeH="0" baseline="0" dirty="0" smtClean="0">
                <a:ln>
                  <a:noFill/>
                </a:ln>
                <a:solidFill>
                  <a:srgbClr val="0000CC"/>
                </a:solidFill>
                <a:effectLst/>
                <a:latin typeface="Century Gothic" pitchFamily="34" charset="0"/>
                <a:cs typeface="Arial" charset="0"/>
                <a:hlinkClick r:id="rId3"/>
              </a:rPr>
              <a:t>NETS for Teachers</a:t>
            </a:r>
            <a:r>
              <a:rPr kumimoji="0" lang="en-US" sz="2000" b="0" i="0" u="none" strike="noStrike" cap="none" normalizeH="0" baseline="0" dirty="0" smtClean="0">
                <a:ln>
                  <a:noFill/>
                </a:ln>
                <a:solidFill>
                  <a:srgbClr val="FFFFFF"/>
                </a:solidFill>
                <a:effectLst/>
                <a:latin typeface="Century Gothic" pitchFamily="34" charset="0"/>
                <a:cs typeface="Arial" charset="0"/>
              </a:rPr>
              <a:t> </a:t>
            </a:r>
          </a:p>
          <a:p>
            <a:pPr marL="342900" marR="0" lvl="1" indent="-342900" algn="l" defTabSz="914400" rtl="0" eaLnBrk="0" fontAlgn="ctr" latinLnBrk="0" hangingPunct="0">
              <a:lnSpc>
                <a:spcPct val="150000"/>
              </a:lnSpc>
              <a:spcBef>
                <a:spcPct val="0"/>
              </a:spcBef>
              <a:spcAft>
                <a:spcPct val="0"/>
              </a:spcAft>
              <a:buClr>
                <a:schemeClr val="bg2">
                  <a:lumMod val="75000"/>
                </a:schemeClr>
              </a:buClr>
              <a:buSzPct val="120000"/>
              <a:buFont typeface="Wingdings" pitchFamily="2" charset="2"/>
              <a:buChar char=""/>
              <a:tabLst/>
            </a:pPr>
            <a:r>
              <a:rPr kumimoji="0" lang="en-US" sz="2000" b="0" i="0" u="sng" strike="noStrike" cap="none" normalizeH="0" baseline="0" dirty="0" smtClean="0">
                <a:ln>
                  <a:noFill/>
                </a:ln>
                <a:solidFill>
                  <a:srgbClr val="0000CC"/>
                </a:solidFill>
                <a:effectLst/>
                <a:latin typeface="Century Gothic" pitchFamily="34" charset="0"/>
                <a:cs typeface="Arial" charset="0"/>
                <a:hlinkClick r:id="rId4"/>
              </a:rPr>
              <a:t>NETS for Administrators</a:t>
            </a:r>
            <a:r>
              <a:rPr kumimoji="0" lang="en-US" sz="2000" b="0" i="0" u="none" strike="noStrike" cap="none" normalizeH="0" baseline="0" dirty="0" smtClean="0">
                <a:ln>
                  <a:noFill/>
                </a:ln>
                <a:solidFill>
                  <a:srgbClr val="FFFFFF"/>
                </a:solidFill>
                <a:effectLst/>
                <a:latin typeface="Century Gothic" pitchFamily="34" charset="0"/>
                <a:cs typeface="Arial" charset="0"/>
              </a:rPr>
              <a:t> </a:t>
            </a:r>
          </a:p>
          <a:p>
            <a:pPr marL="342900" marR="0" lvl="1" indent="-342900" algn="l" defTabSz="914400" rtl="0" eaLnBrk="0" fontAlgn="ctr" latinLnBrk="0" hangingPunct="0">
              <a:lnSpc>
                <a:spcPct val="150000"/>
              </a:lnSpc>
              <a:spcBef>
                <a:spcPct val="0"/>
              </a:spcBef>
              <a:spcAft>
                <a:spcPct val="0"/>
              </a:spcAft>
              <a:buClr>
                <a:schemeClr val="bg2">
                  <a:lumMod val="75000"/>
                </a:schemeClr>
              </a:buClr>
              <a:buSzPct val="120000"/>
              <a:buFont typeface="Wingdings" pitchFamily="2" charset="2"/>
              <a:buChar char=""/>
              <a:tabLst/>
            </a:pPr>
            <a:r>
              <a:rPr kumimoji="0" lang="en-US" sz="2000" b="0" i="0" u="sng" strike="noStrike" cap="none" normalizeH="0" baseline="0" dirty="0" smtClean="0">
                <a:ln>
                  <a:noFill/>
                </a:ln>
                <a:solidFill>
                  <a:srgbClr val="0000CC"/>
                </a:solidFill>
                <a:effectLst/>
                <a:latin typeface="Century Gothic" pitchFamily="34" charset="0"/>
                <a:cs typeface="Arial" charset="0"/>
                <a:hlinkClick r:id="rId5"/>
              </a:rPr>
              <a:t>NETS for Coaches</a:t>
            </a:r>
            <a:r>
              <a:rPr kumimoji="0" lang="en-US" sz="2000" b="0" i="0" u="none" strike="noStrike" cap="none" normalizeH="0" baseline="0" dirty="0" smtClean="0">
                <a:ln>
                  <a:noFill/>
                </a:ln>
                <a:solidFill>
                  <a:srgbClr val="FFFFFF"/>
                </a:solidFill>
                <a:effectLst/>
                <a:latin typeface="Century Gothic" pitchFamily="34" charset="0"/>
                <a:cs typeface="Arial" charset="0"/>
              </a:rPr>
              <a:t> </a:t>
            </a:r>
          </a:p>
          <a:p>
            <a:pPr marL="342900" marR="0" lvl="1" indent="-342900" algn="l" defTabSz="914400" rtl="0" eaLnBrk="0" fontAlgn="ctr" latinLnBrk="0" hangingPunct="0">
              <a:lnSpc>
                <a:spcPct val="150000"/>
              </a:lnSpc>
              <a:spcBef>
                <a:spcPct val="0"/>
              </a:spcBef>
              <a:spcAft>
                <a:spcPct val="0"/>
              </a:spcAft>
              <a:buClr>
                <a:schemeClr val="bg2">
                  <a:lumMod val="75000"/>
                </a:schemeClr>
              </a:buClr>
              <a:buSzPct val="120000"/>
              <a:buFont typeface="Wingdings" pitchFamily="2" charset="2"/>
              <a:buChar char=""/>
              <a:tabLst/>
            </a:pPr>
            <a:r>
              <a:rPr kumimoji="0" lang="en-US" sz="2000" b="0" i="0" u="sng" strike="noStrike" cap="none" normalizeH="0" baseline="0" dirty="0" smtClean="0">
                <a:ln>
                  <a:noFill/>
                </a:ln>
                <a:solidFill>
                  <a:srgbClr val="0000CC"/>
                </a:solidFill>
                <a:effectLst/>
                <a:latin typeface="Century Gothic" pitchFamily="34" charset="0"/>
                <a:cs typeface="Arial" charset="0"/>
                <a:hlinkClick r:id="rId6"/>
              </a:rPr>
              <a:t>NETS for Computer Science Teachers</a:t>
            </a:r>
            <a:endParaRPr kumimoji="0" lang="en-US" sz="2000" b="0" i="0" u="none" strike="noStrike" cap="none" normalizeH="0" baseline="0" dirty="0" smtClean="0">
              <a:ln>
                <a:noFill/>
              </a:ln>
              <a:solidFill>
                <a:srgbClr val="FFFFFF"/>
              </a:solidFill>
              <a:effectLst/>
              <a:latin typeface="Century Gothic" pitchFamily="34" charset="0"/>
              <a:cs typeface="Arial" charset="0"/>
            </a:endParaRPr>
          </a:p>
          <a:p>
            <a:pPr marL="342900" marR="0" lvl="0" indent="-342900" algn="l" defTabSz="914400" rtl="0" eaLnBrk="0" fontAlgn="base" latinLnBrk="0" hangingPunct="0">
              <a:lnSpc>
                <a:spcPct val="150000"/>
              </a:lnSpc>
              <a:spcBef>
                <a:spcPct val="0"/>
              </a:spcBef>
              <a:spcAft>
                <a:spcPct val="0"/>
              </a:spcAft>
              <a:buClr>
                <a:schemeClr val="bg2">
                  <a:lumMod val="75000"/>
                </a:schemeClr>
              </a:buClr>
              <a:buSzPct val="120000"/>
              <a:buFont typeface="Wingdings" pitchFamily="2" charset="2"/>
              <a:buChar char=""/>
              <a:tabLst/>
            </a:pPr>
            <a:endParaRPr kumimoji="0" lang="en-US" sz="2000" b="0" i="0" u="none" strike="noStrike" cap="none" normalizeH="0" baseline="0" dirty="0" smtClean="0">
              <a:ln>
                <a:noFill/>
              </a:ln>
              <a:solidFill>
                <a:schemeClr val="tx1"/>
              </a:solidFill>
              <a:effectLst/>
              <a:latin typeface="Century Gothic" pitchFamily="34" charset="0"/>
              <a:cs typeface="Arial" charset="0"/>
            </a:endParaRPr>
          </a:p>
        </p:txBody>
      </p:sp>
      <p:pic>
        <p:nvPicPr>
          <p:cNvPr id="4102" name="Picture 6" descr="ISTE - International Society for Technology in Education">
            <a:hlinkClick r:id="rId7"/>
          </p:cNvPr>
          <p:cNvPicPr>
            <a:picLocks noChangeAspect="1" noChangeArrowheads="1"/>
          </p:cNvPicPr>
          <p:nvPr/>
        </p:nvPicPr>
        <p:blipFill>
          <a:blip r:embed="rId8" cstate="print">
            <a:extLst>
              <a:ext uri="{28A0092B-C50C-407E-A947-70E740481C1C}">
                <a14:useLocalDpi xmlns:a14="http://schemas.microsoft.com/office/drawing/2010/main" xmlns="" val="0"/>
              </a:ext>
            </a:extLst>
          </a:blip>
          <a:srcRect/>
          <a:stretch>
            <a:fillRect/>
          </a:stretch>
        </p:blipFill>
        <p:spPr bwMode="auto">
          <a:xfrm>
            <a:off x="1119352" y="1066799"/>
            <a:ext cx="7110248" cy="109061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Lst>
        </p:spPr>
      </p:pic>
      <p:sp>
        <p:nvSpPr>
          <p:cNvPr id="6" name="Rectangle 5"/>
          <p:cNvSpPr/>
          <p:nvPr/>
        </p:nvSpPr>
        <p:spPr>
          <a:xfrm>
            <a:off x="3591217" y="5741789"/>
            <a:ext cx="4562183" cy="369332"/>
          </a:xfrm>
          <a:prstGeom prst="rect">
            <a:avLst/>
          </a:prstGeom>
        </p:spPr>
        <p:txBody>
          <a:bodyPr wrap="square">
            <a:spAutoFit/>
          </a:bodyPr>
          <a:lstStyle/>
          <a:p>
            <a:pPr algn="r"/>
            <a:r>
              <a:rPr lang="en-US" dirty="0">
                <a:hlinkClick r:id="rId9"/>
              </a:rPr>
              <a:t>http://</a:t>
            </a:r>
            <a:r>
              <a:rPr lang="en-US" dirty="0" smtClean="0">
                <a:hlinkClick r:id="rId9"/>
              </a:rPr>
              <a:t>www.iste.org/standards.aspx</a:t>
            </a:r>
            <a:r>
              <a:rPr lang="en-US" dirty="0" smtClean="0"/>
              <a:t> </a:t>
            </a:r>
            <a:endParaRPr lang="en-US" dirty="0"/>
          </a:p>
        </p:txBody>
      </p:sp>
    </p:spTree>
    <p:extLst>
      <p:ext uri="{BB962C8B-B14F-4D97-AF65-F5344CB8AC3E}">
        <p14:creationId xmlns:p14="http://schemas.microsoft.com/office/powerpoint/2010/main" xmlns="" val="46650837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NETS S Indicator"/>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590800" y="3136943"/>
            <a:ext cx="3479109" cy="339464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Lst>
        </p:spPr>
      </p:pic>
      <p:sp>
        <p:nvSpPr>
          <p:cNvPr id="5" name="TextBox 4"/>
          <p:cNvSpPr txBox="1"/>
          <p:nvPr/>
        </p:nvSpPr>
        <p:spPr>
          <a:xfrm>
            <a:off x="4800600" y="152400"/>
            <a:ext cx="3200400" cy="276999"/>
          </a:xfrm>
          <a:prstGeom prst="rect">
            <a:avLst/>
          </a:prstGeom>
          <a:noFill/>
        </p:spPr>
        <p:txBody>
          <a:bodyPr wrap="square" rtlCol="0">
            <a:spAutoFit/>
          </a:bodyPr>
          <a:lstStyle/>
          <a:p>
            <a:pPr algn="ctr"/>
            <a:r>
              <a:rPr lang="en-US" sz="1200" b="1" dirty="0" smtClean="0">
                <a:solidFill>
                  <a:schemeClr val="bg1"/>
                </a:solidFill>
                <a:effectLst>
                  <a:outerShdw blurRad="38100" dist="38100" dir="2700000" algn="tl">
                    <a:srgbClr val="000000">
                      <a:alpha val="43137"/>
                    </a:srgbClr>
                  </a:outerShdw>
                </a:effectLst>
              </a:rPr>
              <a:t>Teaching &amp; Learning in the Digital Age</a:t>
            </a:r>
            <a:endParaRPr lang="en-US" sz="1200" b="1" dirty="0">
              <a:solidFill>
                <a:schemeClr val="bg1"/>
              </a:solidFill>
              <a:effectLst>
                <a:outerShdw blurRad="38100" dist="38100" dir="2700000" algn="tl">
                  <a:srgbClr val="000000">
                    <a:alpha val="43137"/>
                  </a:srgbClr>
                </a:outerShdw>
              </a:effectLst>
            </a:endParaRPr>
          </a:p>
        </p:txBody>
      </p:sp>
      <p:pic>
        <p:nvPicPr>
          <p:cNvPr id="6" name="Picture 2" descr="NETS T Indicator"/>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042338" y="609599"/>
            <a:ext cx="3733800" cy="395192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Lst>
        </p:spPr>
      </p:pic>
      <p:pic>
        <p:nvPicPr>
          <p:cNvPr id="2052" name="Picture 4" descr="NETS A Indicator"/>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304799" y="290899"/>
            <a:ext cx="3819525" cy="344253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682971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5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0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43490" y="838200"/>
            <a:ext cx="6347910" cy="1219200"/>
          </a:xfrm>
        </p:spPr>
        <p:txBody>
          <a:bodyPr>
            <a:noAutofit/>
          </a:bodyPr>
          <a:lstStyle/>
          <a:p>
            <a:r>
              <a:rPr lang="en-US" sz="3200" b="1" dirty="0">
                <a:ln w="12700">
                  <a:solidFill>
                    <a:schemeClr val="tx1">
                      <a:lumMod val="95000"/>
                      <a:lumOff val="5000"/>
                    </a:schemeClr>
                  </a:solidFill>
                  <a:prstDash val="solid"/>
                </a:ln>
                <a:solidFill>
                  <a:schemeClr val="accent2">
                    <a:lumMod val="75000"/>
                  </a:schemeClr>
                </a:solidFill>
                <a:effectLst>
                  <a:outerShdw blurRad="41275" dist="20320" dir="1800000" algn="tl" rotWithShape="0">
                    <a:srgbClr val="000000">
                      <a:alpha val="40000"/>
                    </a:srgbClr>
                  </a:outerShdw>
                </a:effectLst>
              </a:rPr>
              <a:t>Technology </a:t>
            </a:r>
            <a:r>
              <a:rPr lang="en-US" sz="3200" b="1" dirty="0" smtClean="0">
                <a:ln w="12700">
                  <a:solidFill>
                    <a:schemeClr val="tx1">
                      <a:lumMod val="95000"/>
                      <a:lumOff val="5000"/>
                    </a:schemeClr>
                  </a:solidFill>
                  <a:prstDash val="solid"/>
                </a:ln>
                <a:solidFill>
                  <a:schemeClr val="accent2">
                    <a:lumMod val="75000"/>
                  </a:schemeClr>
                </a:solidFill>
                <a:effectLst>
                  <a:outerShdw blurRad="41275" dist="20320" dir="1800000" algn="tl" rotWithShape="0">
                    <a:srgbClr val="000000">
                      <a:alpha val="40000"/>
                    </a:srgbClr>
                  </a:outerShdw>
                </a:effectLst>
              </a:rPr>
              <a:t>in Higher Education</a:t>
            </a:r>
            <a:endParaRPr lang="en-US" sz="3200" b="1" dirty="0">
              <a:ln w="12700">
                <a:solidFill>
                  <a:schemeClr val="tx1">
                    <a:lumMod val="95000"/>
                    <a:lumOff val="5000"/>
                  </a:schemeClr>
                </a:solidFill>
                <a:prstDash val="solid"/>
              </a:ln>
              <a:solidFill>
                <a:schemeClr val="accent2">
                  <a:lumMod val="75000"/>
                </a:schemeClr>
              </a:solidFill>
              <a:effectLst>
                <a:outerShdw blurRad="41275" dist="20320" dir="1800000" algn="tl" rotWithShape="0">
                  <a:srgbClr val="000000">
                    <a:alpha val="40000"/>
                  </a:srgbClr>
                </a:outerShdw>
              </a:effectLst>
            </a:endParaRPr>
          </a:p>
        </p:txBody>
      </p:sp>
      <p:sp>
        <p:nvSpPr>
          <p:cNvPr id="3" name="Content Placeholder 2"/>
          <p:cNvSpPr>
            <a:spLocks noGrp="1"/>
          </p:cNvSpPr>
          <p:nvPr>
            <p:ph idx="1"/>
          </p:nvPr>
        </p:nvSpPr>
        <p:spPr>
          <a:xfrm>
            <a:off x="990600" y="2514600"/>
            <a:ext cx="7162800" cy="3318029"/>
          </a:xfrm>
        </p:spPr>
        <p:txBody>
          <a:bodyPr>
            <a:normAutofit/>
          </a:bodyPr>
          <a:lstStyle/>
          <a:p>
            <a:pPr marL="68580" lvl="0" indent="0" algn="just">
              <a:buNone/>
            </a:pPr>
            <a:r>
              <a:rPr lang="en-US" b="1" dirty="0" smtClean="0">
                <a:solidFill>
                  <a:schemeClr val="tx2">
                    <a:lumMod val="60000"/>
                    <a:lumOff val="40000"/>
                  </a:schemeClr>
                </a:solidFill>
              </a:rPr>
              <a:t>Information Technology </a:t>
            </a:r>
            <a:r>
              <a:rPr lang="en-US" dirty="0" smtClean="0">
                <a:solidFill>
                  <a:schemeClr val="tx1">
                    <a:lumMod val="95000"/>
                    <a:lumOff val="5000"/>
                  </a:schemeClr>
                </a:solidFill>
              </a:rPr>
              <a:t>- ZU </a:t>
            </a:r>
            <a:r>
              <a:rPr lang="en-US" dirty="0">
                <a:solidFill>
                  <a:schemeClr val="tx1">
                    <a:lumMod val="95000"/>
                    <a:lumOff val="5000"/>
                  </a:schemeClr>
                </a:solidFill>
              </a:rPr>
              <a:t>graduates will be able to use current information technology to enhance productivity and effectiveness</a:t>
            </a:r>
            <a:r>
              <a:rPr lang="en-US" dirty="0" smtClean="0">
                <a:solidFill>
                  <a:schemeClr val="tx1">
                    <a:lumMod val="95000"/>
                    <a:lumOff val="5000"/>
                  </a:schemeClr>
                </a:solidFill>
              </a:rPr>
              <a:t>.</a:t>
            </a:r>
          </a:p>
          <a:p>
            <a:pPr lvl="0" algn="just"/>
            <a:endParaRPr lang="en-US" b="1" dirty="0">
              <a:solidFill>
                <a:schemeClr val="tx1">
                  <a:lumMod val="95000"/>
                  <a:lumOff val="5000"/>
                </a:schemeClr>
              </a:solidFill>
            </a:endParaRPr>
          </a:p>
          <a:p>
            <a:pPr marL="68580" indent="0" algn="just">
              <a:buNone/>
            </a:pPr>
            <a:r>
              <a:rPr lang="en-US" b="1" dirty="0" smtClean="0">
                <a:solidFill>
                  <a:schemeClr val="tx2">
                    <a:lumMod val="60000"/>
                    <a:lumOff val="40000"/>
                  </a:schemeClr>
                </a:solidFill>
              </a:rPr>
              <a:t>Information Literacy </a:t>
            </a:r>
            <a:r>
              <a:rPr lang="en-US" dirty="0" smtClean="0">
                <a:solidFill>
                  <a:schemeClr val="tx1">
                    <a:lumMod val="95000"/>
                    <a:lumOff val="5000"/>
                  </a:schemeClr>
                </a:solidFill>
              </a:rPr>
              <a:t>- ZU </a:t>
            </a:r>
            <a:r>
              <a:rPr lang="en-US" dirty="0">
                <a:solidFill>
                  <a:schemeClr val="tx1">
                    <a:lumMod val="95000"/>
                    <a:lumOff val="5000"/>
                  </a:schemeClr>
                </a:solidFill>
              </a:rPr>
              <a:t>graduates will be able to find, evaluate and use appropriate information from multiple sources to respond to a variety of needs. </a:t>
            </a:r>
          </a:p>
          <a:p>
            <a:pPr lvl="0" algn="just"/>
            <a:endParaRPr lang="en-US" b="1" dirty="0">
              <a:solidFill>
                <a:schemeClr val="tx2">
                  <a:lumMod val="60000"/>
                  <a:lumOff val="40000"/>
                </a:schemeClr>
              </a:solidFill>
            </a:endParaRPr>
          </a:p>
        </p:txBody>
      </p:sp>
      <p:pic>
        <p:nvPicPr>
          <p:cNvPr id="8" name="Picture 7"/>
          <p:cNvPicPr/>
          <p:nvPr/>
        </p:nvPicPr>
        <p:blipFill>
          <a:blip r:embed="rId2" cstate="print">
            <a:extLst>
              <a:ext uri="{28A0092B-C50C-407E-A947-70E740481C1C}">
                <a14:useLocalDpi xmlns:a14="http://schemas.microsoft.com/office/drawing/2010/main" xmlns="" val="0"/>
              </a:ext>
            </a:extLst>
          </a:blip>
          <a:stretch>
            <a:fillRect/>
          </a:stretch>
        </p:blipFill>
        <p:spPr>
          <a:xfrm>
            <a:off x="6629400" y="838200"/>
            <a:ext cx="1524000" cy="13716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 name="TextBox 5"/>
          <p:cNvSpPr txBox="1"/>
          <p:nvPr/>
        </p:nvSpPr>
        <p:spPr>
          <a:xfrm>
            <a:off x="4800600" y="152400"/>
            <a:ext cx="3200400" cy="276999"/>
          </a:xfrm>
          <a:prstGeom prst="rect">
            <a:avLst/>
          </a:prstGeom>
          <a:noFill/>
        </p:spPr>
        <p:txBody>
          <a:bodyPr wrap="square" rtlCol="0">
            <a:spAutoFit/>
          </a:bodyPr>
          <a:lstStyle/>
          <a:p>
            <a:pPr algn="ctr"/>
            <a:r>
              <a:rPr lang="en-US" sz="1200" b="1" dirty="0" smtClean="0">
                <a:solidFill>
                  <a:schemeClr val="bg1"/>
                </a:solidFill>
                <a:effectLst>
                  <a:outerShdw blurRad="38100" dist="38100" dir="2700000" algn="tl">
                    <a:srgbClr val="000000">
                      <a:alpha val="43137"/>
                    </a:srgbClr>
                  </a:outerShdw>
                </a:effectLst>
              </a:rPr>
              <a:t>Teaching &amp; Learning in the Digital Age</a:t>
            </a:r>
            <a:endParaRPr lang="en-US" sz="1200" b="1"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166747373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1066800"/>
            <a:ext cx="6347910" cy="1143000"/>
          </a:xfrm>
        </p:spPr>
        <p:txBody>
          <a:bodyPr vert="horz" lIns="91440" tIns="45720" rIns="91440" bIns="45720" rtlCol="0" anchor="b">
            <a:noAutofit/>
          </a:bodyPr>
          <a:lstStyle/>
          <a:p>
            <a:r>
              <a:rPr lang="en-US" sz="3200" b="1" dirty="0">
                <a:ln w="12700">
                  <a:solidFill>
                    <a:schemeClr val="tx1">
                      <a:lumMod val="95000"/>
                      <a:lumOff val="5000"/>
                    </a:schemeClr>
                  </a:solidFill>
                  <a:prstDash val="solid"/>
                </a:ln>
                <a:solidFill>
                  <a:schemeClr val="accent2">
                    <a:lumMod val="75000"/>
                  </a:schemeClr>
                </a:solidFill>
                <a:effectLst>
                  <a:outerShdw blurRad="41275" dist="20320" dir="1800000" algn="tl" rotWithShape="0">
                    <a:srgbClr val="000000">
                      <a:alpha val="40000"/>
                    </a:srgbClr>
                  </a:outerShdw>
                </a:effectLst>
              </a:rPr>
              <a:t>Technology in K-12 </a:t>
            </a:r>
            <a:r>
              <a:rPr lang="en-US" sz="3200" b="1" dirty="0" smtClean="0">
                <a:ln w="12700">
                  <a:solidFill>
                    <a:schemeClr val="tx1">
                      <a:lumMod val="95000"/>
                      <a:lumOff val="5000"/>
                    </a:schemeClr>
                  </a:solidFill>
                  <a:prstDash val="solid"/>
                </a:ln>
                <a:solidFill>
                  <a:schemeClr val="accent2">
                    <a:lumMod val="75000"/>
                  </a:schemeClr>
                </a:solidFill>
                <a:effectLst>
                  <a:outerShdw blurRad="41275" dist="20320" dir="1800000" algn="tl" rotWithShape="0">
                    <a:srgbClr val="000000">
                      <a:alpha val="40000"/>
                    </a:srgbClr>
                  </a:outerShdw>
                </a:effectLst>
              </a:rPr>
              <a:t>Curriculum (English Language)</a:t>
            </a:r>
            <a:endParaRPr lang="en-US" sz="3200" b="1" dirty="0">
              <a:ln w="12700">
                <a:solidFill>
                  <a:schemeClr val="tx1">
                    <a:lumMod val="95000"/>
                    <a:lumOff val="5000"/>
                  </a:schemeClr>
                </a:solidFill>
                <a:prstDash val="solid"/>
              </a:ln>
              <a:solidFill>
                <a:schemeClr val="accent2">
                  <a:lumMod val="75000"/>
                </a:schemeClr>
              </a:solidFill>
              <a:effectLst>
                <a:outerShdw blurRad="41275" dist="20320" dir="1800000" algn="tl" rotWithShape="0">
                  <a:srgbClr val="000000">
                    <a:alpha val="40000"/>
                  </a:srgbClr>
                </a:outerShdw>
              </a:effectLst>
            </a:endParaRPr>
          </a:p>
        </p:txBody>
      </p:sp>
      <p:sp>
        <p:nvSpPr>
          <p:cNvPr id="6" name="TextBox 5"/>
          <p:cNvSpPr txBox="1"/>
          <p:nvPr/>
        </p:nvSpPr>
        <p:spPr>
          <a:xfrm>
            <a:off x="4800600" y="152400"/>
            <a:ext cx="3200400" cy="276999"/>
          </a:xfrm>
          <a:prstGeom prst="rect">
            <a:avLst/>
          </a:prstGeom>
          <a:noFill/>
        </p:spPr>
        <p:txBody>
          <a:bodyPr wrap="square" rtlCol="0">
            <a:spAutoFit/>
          </a:bodyPr>
          <a:lstStyle/>
          <a:p>
            <a:pPr algn="ctr"/>
            <a:r>
              <a:rPr lang="en-US" sz="1200" b="1" dirty="0" smtClean="0">
                <a:solidFill>
                  <a:schemeClr val="bg1"/>
                </a:solidFill>
                <a:effectLst>
                  <a:outerShdw blurRad="38100" dist="38100" dir="2700000" algn="tl">
                    <a:srgbClr val="000000">
                      <a:alpha val="43137"/>
                    </a:srgbClr>
                  </a:outerShdw>
                </a:effectLst>
              </a:rPr>
              <a:t>Teaching &amp; Learning in the Digital Age</a:t>
            </a:r>
            <a:endParaRPr lang="en-US" sz="1200" b="1" dirty="0">
              <a:solidFill>
                <a:schemeClr val="bg1"/>
              </a:solidFill>
              <a:effectLst>
                <a:outerShdw blurRad="38100" dist="38100" dir="2700000" algn="tl">
                  <a:srgbClr val="000000">
                    <a:alpha val="43137"/>
                  </a:srgbClr>
                </a:outerShdw>
              </a:effectLst>
            </a:endParaRPr>
          </a:p>
        </p:txBody>
      </p:sp>
      <p:sp>
        <p:nvSpPr>
          <p:cNvPr id="3" name="Rectangle 2"/>
          <p:cNvSpPr/>
          <p:nvPr/>
        </p:nvSpPr>
        <p:spPr>
          <a:xfrm>
            <a:off x="1066800" y="2514600"/>
            <a:ext cx="7315200" cy="2923877"/>
          </a:xfrm>
          <a:prstGeom prst="rect">
            <a:avLst/>
          </a:prstGeom>
        </p:spPr>
        <p:txBody>
          <a:bodyPr wrap="square">
            <a:spAutoFit/>
          </a:bodyPr>
          <a:lstStyle/>
          <a:p>
            <a:pPr algn="just"/>
            <a:r>
              <a:rPr lang="en-US" sz="2400" b="1" dirty="0">
                <a:solidFill>
                  <a:schemeClr val="tx2">
                    <a:lumMod val="60000"/>
                    <a:lumOff val="40000"/>
                  </a:schemeClr>
                </a:solidFill>
              </a:rPr>
              <a:t>The Standards</a:t>
            </a:r>
          </a:p>
          <a:p>
            <a:pPr algn="just"/>
            <a:endParaRPr lang="en-US" sz="2000" dirty="0">
              <a:solidFill>
                <a:schemeClr val="tx1">
                  <a:lumMod val="95000"/>
                  <a:lumOff val="5000"/>
                </a:schemeClr>
              </a:solidFill>
            </a:endParaRPr>
          </a:p>
          <a:p>
            <a:pPr algn="just"/>
            <a:r>
              <a:rPr lang="en-US" sz="2000" dirty="0" smtClean="0">
                <a:solidFill>
                  <a:schemeClr val="tx1">
                    <a:lumMod val="95000"/>
                    <a:lumOff val="5000"/>
                  </a:schemeClr>
                </a:solidFill>
              </a:rPr>
              <a:t>Students </a:t>
            </a:r>
            <a:r>
              <a:rPr lang="en-US" sz="2000" dirty="0">
                <a:solidFill>
                  <a:schemeClr val="tx1">
                    <a:lumMod val="95000"/>
                    <a:lumOff val="5000"/>
                  </a:schemeClr>
                </a:solidFill>
              </a:rPr>
              <a:t>use a variety of technological and information resources (e.g., libraries, databases, computer networks, video) to gather and synthesize information and to create and communicate knowledge</a:t>
            </a:r>
            <a:r>
              <a:rPr lang="en-US" sz="2000" dirty="0" smtClean="0">
                <a:solidFill>
                  <a:schemeClr val="tx1">
                    <a:lumMod val="95000"/>
                    <a:lumOff val="5000"/>
                  </a:schemeClr>
                </a:solidFill>
              </a:rPr>
              <a:t>.</a:t>
            </a:r>
          </a:p>
          <a:p>
            <a:pPr marL="285750" indent="-285750" algn="just">
              <a:buFont typeface="Arial" pitchFamily="34" charset="0"/>
              <a:buChar char="•"/>
            </a:pPr>
            <a:endParaRPr lang="en-US" sz="2000" dirty="0">
              <a:solidFill>
                <a:schemeClr val="tx1">
                  <a:lumMod val="95000"/>
                  <a:lumOff val="5000"/>
                </a:schemeClr>
              </a:solidFill>
            </a:endParaRPr>
          </a:p>
          <a:p>
            <a:pPr algn="r"/>
            <a:r>
              <a:rPr lang="en-US" sz="2000" dirty="0">
                <a:solidFill>
                  <a:schemeClr val="tx1">
                    <a:lumMod val="95000"/>
                    <a:lumOff val="5000"/>
                  </a:schemeClr>
                </a:solidFill>
                <a:hlinkClick r:id="rId2"/>
              </a:rPr>
              <a:t>http://</a:t>
            </a:r>
            <a:r>
              <a:rPr lang="en-US" sz="2000" dirty="0" smtClean="0">
                <a:solidFill>
                  <a:schemeClr val="tx1">
                    <a:lumMod val="95000"/>
                    <a:lumOff val="5000"/>
                  </a:schemeClr>
                </a:solidFill>
                <a:hlinkClick r:id="rId2"/>
              </a:rPr>
              <a:t>www.ncte.org/standards/ncte-ira</a:t>
            </a:r>
            <a:endParaRPr lang="en-US" sz="2000" dirty="0" smtClean="0">
              <a:solidFill>
                <a:schemeClr val="tx1">
                  <a:lumMod val="95000"/>
                  <a:lumOff val="5000"/>
                </a:schemeClr>
              </a:solidFill>
            </a:endParaRPr>
          </a:p>
          <a:p>
            <a:pPr algn="r"/>
            <a:r>
              <a:rPr lang="en-US" sz="2000" dirty="0" smtClean="0">
                <a:solidFill>
                  <a:schemeClr val="tx1">
                    <a:lumMod val="95000"/>
                    <a:lumOff val="5000"/>
                  </a:schemeClr>
                </a:solidFill>
              </a:rPr>
              <a:t>The National Council for Teachers of English  </a:t>
            </a:r>
            <a:endParaRPr lang="en-US" sz="2000" dirty="0">
              <a:solidFill>
                <a:schemeClr val="tx1">
                  <a:lumMod val="95000"/>
                  <a:lumOff val="5000"/>
                </a:schemeClr>
              </a:solidFill>
            </a:endParaRPr>
          </a:p>
        </p:txBody>
      </p:sp>
      <p:pic>
        <p:nvPicPr>
          <p:cNvPr id="2053" name="Picture 5" descr="D:\Documents and Settings\z7953\Local Settings\Temporary Internet Files\Content.IE5\IEPR978S\MC900088568[1].wmf"/>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7467601" y="990600"/>
            <a:ext cx="914400" cy="12954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66747373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990600"/>
            <a:ext cx="6347910" cy="1295400"/>
          </a:xfrm>
        </p:spPr>
        <p:txBody>
          <a:bodyPr vert="horz" lIns="91440" tIns="45720" rIns="91440" bIns="45720" rtlCol="0" anchor="b">
            <a:noAutofit/>
          </a:bodyPr>
          <a:lstStyle/>
          <a:p>
            <a:r>
              <a:rPr lang="en-US" sz="3200" b="1" dirty="0">
                <a:ln w="12700">
                  <a:solidFill>
                    <a:schemeClr val="tx1">
                      <a:lumMod val="95000"/>
                      <a:lumOff val="5000"/>
                    </a:schemeClr>
                  </a:solidFill>
                  <a:prstDash val="solid"/>
                </a:ln>
                <a:solidFill>
                  <a:schemeClr val="accent2">
                    <a:lumMod val="75000"/>
                  </a:schemeClr>
                </a:solidFill>
                <a:effectLst>
                  <a:outerShdw blurRad="41275" dist="20320" dir="1800000" algn="tl" rotWithShape="0">
                    <a:srgbClr val="000000">
                      <a:alpha val="40000"/>
                    </a:srgbClr>
                  </a:outerShdw>
                </a:effectLst>
              </a:rPr>
              <a:t>Technology in K-12 </a:t>
            </a:r>
            <a:r>
              <a:rPr lang="en-US" sz="3200" b="1" dirty="0" smtClean="0">
                <a:ln w="12700">
                  <a:solidFill>
                    <a:schemeClr val="tx1">
                      <a:lumMod val="95000"/>
                      <a:lumOff val="5000"/>
                    </a:schemeClr>
                  </a:solidFill>
                  <a:prstDash val="solid"/>
                </a:ln>
                <a:solidFill>
                  <a:schemeClr val="accent2">
                    <a:lumMod val="75000"/>
                  </a:schemeClr>
                </a:solidFill>
                <a:effectLst>
                  <a:outerShdw blurRad="41275" dist="20320" dir="1800000" algn="tl" rotWithShape="0">
                    <a:srgbClr val="000000">
                      <a:alpha val="40000"/>
                    </a:srgbClr>
                  </a:outerShdw>
                </a:effectLst>
              </a:rPr>
              <a:t>Curriculum (Social Sciences)</a:t>
            </a:r>
            <a:endParaRPr lang="en-US" sz="3200" b="1" dirty="0">
              <a:ln w="12700">
                <a:solidFill>
                  <a:schemeClr val="tx1">
                    <a:lumMod val="95000"/>
                    <a:lumOff val="5000"/>
                  </a:schemeClr>
                </a:solidFill>
                <a:prstDash val="solid"/>
              </a:ln>
              <a:solidFill>
                <a:schemeClr val="accent2">
                  <a:lumMod val="75000"/>
                </a:schemeClr>
              </a:solidFill>
              <a:effectLst>
                <a:outerShdw blurRad="41275" dist="20320" dir="1800000" algn="tl" rotWithShape="0">
                  <a:srgbClr val="000000">
                    <a:alpha val="40000"/>
                  </a:srgbClr>
                </a:outerShdw>
              </a:effectLst>
            </a:endParaRPr>
          </a:p>
        </p:txBody>
      </p:sp>
      <p:sp>
        <p:nvSpPr>
          <p:cNvPr id="6" name="TextBox 5"/>
          <p:cNvSpPr txBox="1"/>
          <p:nvPr/>
        </p:nvSpPr>
        <p:spPr>
          <a:xfrm>
            <a:off x="4800600" y="152400"/>
            <a:ext cx="3200400" cy="276999"/>
          </a:xfrm>
          <a:prstGeom prst="rect">
            <a:avLst/>
          </a:prstGeom>
          <a:noFill/>
        </p:spPr>
        <p:txBody>
          <a:bodyPr wrap="square" rtlCol="0">
            <a:spAutoFit/>
          </a:bodyPr>
          <a:lstStyle/>
          <a:p>
            <a:pPr algn="ctr"/>
            <a:r>
              <a:rPr lang="en-US" sz="1200" b="1" dirty="0" smtClean="0">
                <a:solidFill>
                  <a:schemeClr val="bg1"/>
                </a:solidFill>
                <a:effectLst>
                  <a:outerShdw blurRad="38100" dist="38100" dir="2700000" algn="tl">
                    <a:srgbClr val="000000">
                      <a:alpha val="43137"/>
                    </a:srgbClr>
                  </a:outerShdw>
                </a:effectLst>
              </a:rPr>
              <a:t>Teaching &amp; Learning in the Digital Age</a:t>
            </a:r>
            <a:endParaRPr lang="en-US" sz="1200" b="1" dirty="0">
              <a:solidFill>
                <a:schemeClr val="bg1"/>
              </a:solidFill>
              <a:effectLst>
                <a:outerShdw blurRad="38100" dist="38100" dir="2700000" algn="tl">
                  <a:srgbClr val="000000">
                    <a:alpha val="43137"/>
                  </a:srgbClr>
                </a:outerShdw>
              </a:effectLst>
            </a:endParaRPr>
          </a:p>
        </p:txBody>
      </p:sp>
      <p:sp>
        <p:nvSpPr>
          <p:cNvPr id="3" name="Rectangle 2"/>
          <p:cNvSpPr/>
          <p:nvPr/>
        </p:nvSpPr>
        <p:spPr>
          <a:xfrm>
            <a:off x="1066800" y="2590800"/>
            <a:ext cx="7315200" cy="3754874"/>
          </a:xfrm>
          <a:prstGeom prst="rect">
            <a:avLst/>
          </a:prstGeom>
        </p:spPr>
        <p:txBody>
          <a:bodyPr wrap="square">
            <a:spAutoFit/>
          </a:bodyPr>
          <a:lstStyle/>
          <a:p>
            <a:pPr algn="just"/>
            <a:r>
              <a:rPr lang="en-US" sz="2400" b="1" dirty="0">
                <a:solidFill>
                  <a:schemeClr val="tx2">
                    <a:lumMod val="60000"/>
                    <a:lumOff val="40000"/>
                  </a:schemeClr>
                </a:solidFill>
              </a:rPr>
              <a:t>The Science, Technology and Society Theme</a:t>
            </a:r>
          </a:p>
          <a:p>
            <a:pPr algn="just"/>
            <a:endParaRPr lang="en-US" sz="2000" dirty="0" smtClean="0">
              <a:solidFill>
                <a:schemeClr val="tx1">
                  <a:lumMod val="95000"/>
                  <a:lumOff val="5000"/>
                </a:schemeClr>
              </a:solidFill>
            </a:endParaRPr>
          </a:p>
          <a:p>
            <a:pPr algn="just"/>
            <a:r>
              <a:rPr lang="en-US" sz="2000" dirty="0" smtClean="0">
                <a:solidFill>
                  <a:schemeClr val="tx1">
                    <a:lumMod val="95000"/>
                    <a:lumOff val="5000"/>
                  </a:schemeClr>
                </a:solidFill>
              </a:rPr>
              <a:t>Social </a:t>
            </a:r>
            <a:r>
              <a:rPr lang="en-US" sz="2000" dirty="0">
                <a:solidFill>
                  <a:schemeClr val="tx1">
                    <a:lumMod val="95000"/>
                    <a:lumOff val="5000"/>
                  </a:schemeClr>
                </a:solidFill>
              </a:rPr>
              <a:t>studies programs should include experiences that provide for the study of relationships among science, technology, and society</a:t>
            </a:r>
            <a:r>
              <a:rPr lang="en-US" sz="2000" dirty="0" smtClean="0">
                <a:solidFill>
                  <a:schemeClr val="tx1">
                    <a:lumMod val="95000"/>
                    <a:lumOff val="5000"/>
                  </a:schemeClr>
                </a:solidFill>
              </a:rPr>
              <a:t>.</a:t>
            </a:r>
          </a:p>
          <a:p>
            <a:pPr algn="just"/>
            <a:endParaRPr lang="en-US" sz="2000" dirty="0">
              <a:solidFill>
                <a:schemeClr val="tx1">
                  <a:lumMod val="95000"/>
                  <a:lumOff val="5000"/>
                </a:schemeClr>
              </a:solidFill>
            </a:endParaRPr>
          </a:p>
          <a:p>
            <a:pPr algn="r"/>
            <a:r>
              <a:rPr lang="en-US" sz="2000" dirty="0">
                <a:solidFill>
                  <a:schemeClr val="tx1">
                    <a:lumMod val="95000"/>
                    <a:lumOff val="5000"/>
                  </a:schemeClr>
                </a:solidFill>
                <a:hlinkClick r:id="rId2"/>
              </a:rPr>
              <a:t>http://</a:t>
            </a:r>
            <a:r>
              <a:rPr lang="en-US" sz="2000" dirty="0" smtClean="0">
                <a:solidFill>
                  <a:schemeClr val="tx1">
                    <a:lumMod val="95000"/>
                    <a:lumOff val="5000"/>
                  </a:schemeClr>
                </a:solidFill>
                <a:hlinkClick r:id="rId2"/>
              </a:rPr>
              <a:t>www.socialstudies.org/standards/strands</a:t>
            </a:r>
            <a:endParaRPr lang="en-US" sz="2000" dirty="0" smtClean="0">
              <a:solidFill>
                <a:schemeClr val="tx1">
                  <a:lumMod val="95000"/>
                  <a:lumOff val="5000"/>
                </a:schemeClr>
              </a:solidFill>
            </a:endParaRPr>
          </a:p>
          <a:p>
            <a:pPr algn="r"/>
            <a:r>
              <a:rPr lang="en-US" sz="2000" dirty="0" smtClean="0">
                <a:solidFill>
                  <a:schemeClr val="tx1">
                    <a:lumMod val="95000"/>
                    <a:lumOff val="5000"/>
                  </a:schemeClr>
                </a:solidFill>
              </a:rPr>
              <a:t>National Curriculum Standards for Social Sciences</a:t>
            </a:r>
          </a:p>
          <a:p>
            <a:pPr algn="just"/>
            <a:endParaRPr lang="en-US" sz="2000" dirty="0">
              <a:solidFill>
                <a:schemeClr val="tx1">
                  <a:lumMod val="95000"/>
                  <a:lumOff val="5000"/>
                </a:schemeClr>
              </a:solidFill>
            </a:endParaRPr>
          </a:p>
          <a:p>
            <a:pPr algn="just"/>
            <a:endParaRPr lang="en-US" dirty="0" smtClean="0">
              <a:solidFill>
                <a:schemeClr val="tx1">
                  <a:lumMod val="95000"/>
                  <a:lumOff val="5000"/>
                </a:schemeClr>
              </a:solidFill>
            </a:endParaRPr>
          </a:p>
          <a:p>
            <a:pPr algn="just"/>
            <a:endParaRPr lang="en-US" dirty="0">
              <a:solidFill>
                <a:schemeClr val="tx1">
                  <a:lumMod val="95000"/>
                  <a:lumOff val="5000"/>
                </a:schemeClr>
              </a:solidFill>
            </a:endParaRPr>
          </a:p>
          <a:p>
            <a:pPr marL="285750" indent="-285750">
              <a:buFont typeface="Arial" pitchFamily="34" charset="0"/>
              <a:buChar char="•"/>
            </a:pPr>
            <a:endParaRPr lang="en-US" dirty="0">
              <a:solidFill>
                <a:schemeClr val="tx1">
                  <a:lumMod val="95000"/>
                  <a:lumOff val="5000"/>
                </a:schemeClr>
              </a:solidFill>
            </a:endParaRPr>
          </a:p>
        </p:txBody>
      </p:sp>
      <p:pic>
        <p:nvPicPr>
          <p:cNvPr id="3075" name="Picture 3" descr="C:\Program Files\Microsoft Office\MEDIA\CAGCAT10\j0297749.wmf"/>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7391400" y="1219199"/>
            <a:ext cx="990600" cy="128016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26792286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143000"/>
            <a:ext cx="6347910" cy="990600"/>
          </a:xfrm>
        </p:spPr>
        <p:txBody>
          <a:bodyPr vert="horz" lIns="91440" tIns="45720" rIns="91440" bIns="45720" rtlCol="0" anchor="b">
            <a:noAutofit/>
          </a:bodyPr>
          <a:lstStyle/>
          <a:p>
            <a:r>
              <a:rPr lang="en-US" sz="3200" b="1" dirty="0">
                <a:ln w="12700">
                  <a:solidFill>
                    <a:schemeClr val="tx1">
                      <a:lumMod val="95000"/>
                      <a:lumOff val="5000"/>
                    </a:schemeClr>
                  </a:solidFill>
                  <a:prstDash val="solid"/>
                </a:ln>
                <a:solidFill>
                  <a:schemeClr val="accent2">
                    <a:lumMod val="75000"/>
                  </a:schemeClr>
                </a:solidFill>
                <a:effectLst>
                  <a:outerShdw blurRad="41275" dist="20320" dir="1800000" algn="tl" rotWithShape="0">
                    <a:srgbClr val="000000">
                      <a:alpha val="40000"/>
                    </a:srgbClr>
                  </a:outerShdw>
                </a:effectLst>
              </a:rPr>
              <a:t>Technology in K-12 </a:t>
            </a:r>
            <a:r>
              <a:rPr lang="en-US" sz="3200" b="1" dirty="0" smtClean="0">
                <a:ln w="12700">
                  <a:solidFill>
                    <a:schemeClr val="tx1">
                      <a:lumMod val="95000"/>
                      <a:lumOff val="5000"/>
                    </a:schemeClr>
                  </a:solidFill>
                  <a:prstDash val="solid"/>
                </a:ln>
                <a:solidFill>
                  <a:schemeClr val="accent2">
                    <a:lumMod val="75000"/>
                  </a:schemeClr>
                </a:solidFill>
                <a:effectLst>
                  <a:outerShdw blurRad="41275" dist="20320" dir="1800000" algn="tl" rotWithShape="0">
                    <a:srgbClr val="000000">
                      <a:alpha val="40000"/>
                    </a:srgbClr>
                  </a:outerShdw>
                </a:effectLst>
              </a:rPr>
              <a:t>Curriculum</a:t>
            </a:r>
            <a:br>
              <a:rPr lang="en-US" sz="3200" b="1" dirty="0" smtClean="0">
                <a:ln w="12700">
                  <a:solidFill>
                    <a:schemeClr val="tx1">
                      <a:lumMod val="95000"/>
                      <a:lumOff val="5000"/>
                    </a:schemeClr>
                  </a:solidFill>
                  <a:prstDash val="solid"/>
                </a:ln>
                <a:solidFill>
                  <a:schemeClr val="accent2">
                    <a:lumMod val="75000"/>
                  </a:schemeClr>
                </a:solidFill>
                <a:effectLst>
                  <a:outerShdw blurRad="41275" dist="20320" dir="1800000" algn="tl" rotWithShape="0">
                    <a:srgbClr val="000000">
                      <a:alpha val="40000"/>
                    </a:srgbClr>
                  </a:outerShdw>
                </a:effectLst>
              </a:rPr>
            </a:br>
            <a:r>
              <a:rPr lang="en-US" sz="3200" b="1" dirty="0" smtClean="0">
                <a:ln w="12700">
                  <a:solidFill>
                    <a:schemeClr val="tx1">
                      <a:lumMod val="95000"/>
                      <a:lumOff val="5000"/>
                    </a:schemeClr>
                  </a:solidFill>
                  <a:prstDash val="solid"/>
                </a:ln>
                <a:solidFill>
                  <a:schemeClr val="accent2">
                    <a:lumMod val="75000"/>
                  </a:schemeClr>
                </a:solidFill>
                <a:effectLst>
                  <a:outerShdw blurRad="41275" dist="20320" dir="1800000" algn="tl" rotWithShape="0">
                    <a:srgbClr val="000000">
                      <a:alpha val="40000"/>
                    </a:srgbClr>
                  </a:outerShdw>
                </a:effectLst>
              </a:rPr>
              <a:t>(Science)</a:t>
            </a:r>
            <a:endParaRPr lang="en-US" sz="3200" b="1" dirty="0">
              <a:ln w="12700">
                <a:solidFill>
                  <a:schemeClr val="tx1">
                    <a:lumMod val="95000"/>
                    <a:lumOff val="5000"/>
                  </a:schemeClr>
                </a:solidFill>
                <a:prstDash val="solid"/>
              </a:ln>
              <a:solidFill>
                <a:schemeClr val="accent2">
                  <a:lumMod val="75000"/>
                </a:schemeClr>
              </a:solidFill>
              <a:effectLst>
                <a:outerShdw blurRad="41275" dist="20320" dir="1800000" algn="tl" rotWithShape="0">
                  <a:srgbClr val="000000">
                    <a:alpha val="40000"/>
                  </a:srgbClr>
                </a:outerShdw>
              </a:effectLst>
            </a:endParaRPr>
          </a:p>
        </p:txBody>
      </p:sp>
      <p:sp>
        <p:nvSpPr>
          <p:cNvPr id="6" name="TextBox 5"/>
          <p:cNvSpPr txBox="1"/>
          <p:nvPr/>
        </p:nvSpPr>
        <p:spPr>
          <a:xfrm>
            <a:off x="4800600" y="152400"/>
            <a:ext cx="3200400" cy="276999"/>
          </a:xfrm>
          <a:prstGeom prst="rect">
            <a:avLst/>
          </a:prstGeom>
          <a:noFill/>
        </p:spPr>
        <p:txBody>
          <a:bodyPr wrap="square" rtlCol="0">
            <a:spAutoFit/>
          </a:bodyPr>
          <a:lstStyle/>
          <a:p>
            <a:pPr algn="ctr"/>
            <a:r>
              <a:rPr lang="en-US" sz="1200" b="1" dirty="0" smtClean="0">
                <a:solidFill>
                  <a:schemeClr val="bg1"/>
                </a:solidFill>
                <a:effectLst>
                  <a:outerShdw blurRad="38100" dist="38100" dir="2700000" algn="tl">
                    <a:srgbClr val="000000">
                      <a:alpha val="43137"/>
                    </a:srgbClr>
                  </a:outerShdw>
                </a:effectLst>
              </a:rPr>
              <a:t>Teaching &amp; Learning in the Digital Age</a:t>
            </a:r>
            <a:endParaRPr lang="en-US" sz="1200" b="1" dirty="0">
              <a:solidFill>
                <a:schemeClr val="bg1"/>
              </a:solidFill>
              <a:effectLst>
                <a:outerShdw blurRad="38100" dist="38100" dir="2700000" algn="tl">
                  <a:srgbClr val="000000">
                    <a:alpha val="43137"/>
                  </a:srgbClr>
                </a:outerShdw>
              </a:effectLst>
            </a:endParaRPr>
          </a:p>
        </p:txBody>
      </p:sp>
      <p:sp>
        <p:nvSpPr>
          <p:cNvPr id="3" name="Rectangle 2"/>
          <p:cNvSpPr/>
          <p:nvPr/>
        </p:nvSpPr>
        <p:spPr>
          <a:xfrm>
            <a:off x="1066800" y="2362200"/>
            <a:ext cx="7315200" cy="4154984"/>
          </a:xfrm>
          <a:prstGeom prst="rect">
            <a:avLst/>
          </a:prstGeom>
        </p:spPr>
        <p:txBody>
          <a:bodyPr wrap="square">
            <a:spAutoFit/>
          </a:bodyPr>
          <a:lstStyle/>
          <a:p>
            <a:pPr algn="just"/>
            <a:r>
              <a:rPr lang="en-US" sz="2400" b="1" dirty="0">
                <a:solidFill>
                  <a:schemeClr val="tx2">
                    <a:lumMod val="60000"/>
                    <a:lumOff val="40000"/>
                  </a:schemeClr>
                </a:solidFill>
              </a:rPr>
              <a:t>Science and Technology Content Standard</a:t>
            </a:r>
          </a:p>
          <a:p>
            <a:pPr algn="just"/>
            <a:endParaRPr lang="en-US" sz="2000" b="1" dirty="0" smtClean="0"/>
          </a:p>
          <a:p>
            <a:pPr algn="just"/>
            <a:r>
              <a:rPr lang="en-US" sz="2000" dirty="0" smtClean="0"/>
              <a:t>As </a:t>
            </a:r>
            <a:r>
              <a:rPr lang="en-US" sz="2000" dirty="0"/>
              <a:t>used in the </a:t>
            </a:r>
            <a:r>
              <a:rPr lang="en-US" sz="2000" i="1" dirty="0"/>
              <a:t>Standards</a:t>
            </a:r>
            <a:r>
              <a:rPr lang="en-US" sz="2000" dirty="0"/>
              <a:t>, the central distinguishing characteristic between science and technology is a difference in goal: The goal of science is to understand the natural world, and the goal of technology is to make modifications in the world to meet human needs. Technology as design is included in the </a:t>
            </a:r>
            <a:r>
              <a:rPr lang="en-US" sz="2000" i="1" dirty="0"/>
              <a:t>Standards</a:t>
            </a:r>
            <a:r>
              <a:rPr lang="en-US" sz="2000" dirty="0"/>
              <a:t> as parallel to science as inquiry</a:t>
            </a:r>
            <a:r>
              <a:rPr lang="en-US" sz="2000" dirty="0" smtClean="0"/>
              <a:t>.</a:t>
            </a:r>
          </a:p>
          <a:p>
            <a:pPr algn="just"/>
            <a:endParaRPr lang="en-US" sz="2000" dirty="0"/>
          </a:p>
          <a:p>
            <a:pPr algn="r"/>
            <a:r>
              <a:rPr lang="en-US" sz="2000" dirty="0">
                <a:hlinkClick r:id="rId2"/>
              </a:rPr>
              <a:t>http://</a:t>
            </a:r>
            <a:r>
              <a:rPr lang="en-US" sz="2000" dirty="0" smtClean="0">
                <a:hlinkClick r:id="rId2"/>
              </a:rPr>
              <a:t>www.nap.edu/openbook.php?record_id=4962</a:t>
            </a:r>
            <a:r>
              <a:rPr lang="en-US" sz="2000" dirty="0" smtClean="0"/>
              <a:t> National Science Education Standards</a:t>
            </a:r>
          </a:p>
          <a:p>
            <a:pPr algn="just"/>
            <a:endParaRPr lang="en-US" sz="2000" dirty="0"/>
          </a:p>
        </p:txBody>
      </p:sp>
      <p:pic>
        <p:nvPicPr>
          <p:cNvPr id="4098" name="Picture 2" descr="D:\Documents and Settings\z7953\Local Settings\Temporary Internet Files\Content.IE5\IEPR978S\MC900237158[1].wmf"/>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7391400" y="914400"/>
            <a:ext cx="1061590" cy="128016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46819140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66800"/>
            <a:ext cx="6347910" cy="1219200"/>
          </a:xfrm>
        </p:spPr>
        <p:txBody>
          <a:bodyPr vert="horz" lIns="91440" tIns="45720" rIns="91440" bIns="45720" rtlCol="0" anchor="b">
            <a:noAutofit/>
          </a:bodyPr>
          <a:lstStyle/>
          <a:p>
            <a:r>
              <a:rPr lang="en-US" sz="3200" b="1" dirty="0">
                <a:ln w="12700">
                  <a:solidFill>
                    <a:schemeClr val="tx1">
                      <a:lumMod val="95000"/>
                      <a:lumOff val="5000"/>
                    </a:schemeClr>
                  </a:solidFill>
                  <a:prstDash val="solid"/>
                </a:ln>
                <a:solidFill>
                  <a:schemeClr val="accent2">
                    <a:lumMod val="75000"/>
                  </a:schemeClr>
                </a:solidFill>
                <a:effectLst>
                  <a:outerShdw blurRad="41275" dist="20320" dir="1800000" algn="tl" rotWithShape="0">
                    <a:srgbClr val="000000">
                      <a:alpha val="40000"/>
                    </a:srgbClr>
                  </a:outerShdw>
                </a:effectLst>
              </a:rPr>
              <a:t>Technology in K-12 </a:t>
            </a:r>
            <a:r>
              <a:rPr lang="en-US" sz="3200" b="1" dirty="0" smtClean="0">
                <a:ln w="12700">
                  <a:solidFill>
                    <a:schemeClr val="tx1">
                      <a:lumMod val="95000"/>
                      <a:lumOff val="5000"/>
                    </a:schemeClr>
                  </a:solidFill>
                  <a:prstDash val="solid"/>
                </a:ln>
                <a:solidFill>
                  <a:schemeClr val="accent2">
                    <a:lumMod val="75000"/>
                  </a:schemeClr>
                </a:solidFill>
                <a:effectLst>
                  <a:outerShdw blurRad="41275" dist="20320" dir="1800000" algn="tl" rotWithShape="0">
                    <a:srgbClr val="000000">
                      <a:alpha val="40000"/>
                    </a:srgbClr>
                  </a:outerShdw>
                </a:effectLst>
              </a:rPr>
              <a:t>Curriculum</a:t>
            </a:r>
            <a:br>
              <a:rPr lang="en-US" sz="3200" b="1" dirty="0" smtClean="0">
                <a:ln w="12700">
                  <a:solidFill>
                    <a:schemeClr val="tx1">
                      <a:lumMod val="95000"/>
                      <a:lumOff val="5000"/>
                    </a:schemeClr>
                  </a:solidFill>
                  <a:prstDash val="solid"/>
                </a:ln>
                <a:solidFill>
                  <a:schemeClr val="accent2">
                    <a:lumMod val="75000"/>
                  </a:schemeClr>
                </a:solidFill>
                <a:effectLst>
                  <a:outerShdw blurRad="41275" dist="20320" dir="1800000" algn="tl" rotWithShape="0">
                    <a:srgbClr val="000000">
                      <a:alpha val="40000"/>
                    </a:srgbClr>
                  </a:outerShdw>
                </a:effectLst>
              </a:rPr>
            </a:br>
            <a:r>
              <a:rPr lang="en-US" sz="3200" b="1" dirty="0" smtClean="0">
                <a:ln w="12700">
                  <a:solidFill>
                    <a:schemeClr val="tx1">
                      <a:lumMod val="95000"/>
                      <a:lumOff val="5000"/>
                    </a:schemeClr>
                  </a:solidFill>
                  <a:prstDash val="solid"/>
                </a:ln>
                <a:solidFill>
                  <a:schemeClr val="accent2">
                    <a:lumMod val="75000"/>
                  </a:schemeClr>
                </a:solidFill>
                <a:effectLst>
                  <a:outerShdw blurRad="41275" dist="20320" dir="1800000" algn="tl" rotWithShape="0">
                    <a:srgbClr val="000000">
                      <a:alpha val="40000"/>
                    </a:srgbClr>
                  </a:outerShdw>
                </a:effectLst>
              </a:rPr>
              <a:t>(Mathematics)</a:t>
            </a:r>
            <a:endParaRPr lang="en-US" sz="3200" b="1" dirty="0">
              <a:ln w="12700">
                <a:solidFill>
                  <a:schemeClr val="tx1">
                    <a:lumMod val="95000"/>
                    <a:lumOff val="5000"/>
                  </a:schemeClr>
                </a:solidFill>
                <a:prstDash val="solid"/>
              </a:ln>
              <a:solidFill>
                <a:schemeClr val="accent2">
                  <a:lumMod val="75000"/>
                </a:schemeClr>
              </a:solidFill>
              <a:effectLst>
                <a:outerShdw blurRad="41275" dist="20320" dir="1800000" algn="tl" rotWithShape="0">
                  <a:srgbClr val="000000">
                    <a:alpha val="40000"/>
                  </a:srgbClr>
                </a:outerShdw>
              </a:effectLst>
            </a:endParaRPr>
          </a:p>
        </p:txBody>
      </p:sp>
      <p:sp>
        <p:nvSpPr>
          <p:cNvPr id="6" name="TextBox 5"/>
          <p:cNvSpPr txBox="1"/>
          <p:nvPr/>
        </p:nvSpPr>
        <p:spPr>
          <a:xfrm>
            <a:off x="4800600" y="152400"/>
            <a:ext cx="3200400" cy="276999"/>
          </a:xfrm>
          <a:prstGeom prst="rect">
            <a:avLst/>
          </a:prstGeom>
          <a:noFill/>
        </p:spPr>
        <p:txBody>
          <a:bodyPr wrap="square" rtlCol="0">
            <a:spAutoFit/>
          </a:bodyPr>
          <a:lstStyle/>
          <a:p>
            <a:pPr algn="ctr"/>
            <a:r>
              <a:rPr lang="en-US" sz="1200" b="1" dirty="0" smtClean="0">
                <a:solidFill>
                  <a:schemeClr val="bg1"/>
                </a:solidFill>
                <a:effectLst>
                  <a:outerShdw blurRad="38100" dist="38100" dir="2700000" algn="tl">
                    <a:srgbClr val="000000">
                      <a:alpha val="43137"/>
                    </a:srgbClr>
                  </a:outerShdw>
                </a:effectLst>
              </a:rPr>
              <a:t>Teaching &amp; Learning in the Digital Age</a:t>
            </a:r>
            <a:endParaRPr lang="en-US" sz="1200" b="1" dirty="0">
              <a:solidFill>
                <a:schemeClr val="bg1"/>
              </a:solidFill>
              <a:effectLst>
                <a:outerShdw blurRad="38100" dist="38100" dir="2700000" algn="tl">
                  <a:srgbClr val="000000">
                    <a:alpha val="43137"/>
                  </a:srgbClr>
                </a:outerShdw>
              </a:effectLst>
            </a:endParaRPr>
          </a:p>
        </p:txBody>
      </p:sp>
      <p:sp>
        <p:nvSpPr>
          <p:cNvPr id="3" name="Rectangle 2"/>
          <p:cNvSpPr/>
          <p:nvPr/>
        </p:nvSpPr>
        <p:spPr>
          <a:xfrm>
            <a:off x="1066800" y="2590800"/>
            <a:ext cx="7315200" cy="2616101"/>
          </a:xfrm>
          <a:prstGeom prst="rect">
            <a:avLst/>
          </a:prstGeom>
        </p:spPr>
        <p:txBody>
          <a:bodyPr wrap="square">
            <a:spAutoFit/>
          </a:bodyPr>
          <a:lstStyle/>
          <a:p>
            <a:pPr algn="just"/>
            <a:r>
              <a:rPr lang="en-US" sz="2400" b="1" dirty="0">
                <a:solidFill>
                  <a:schemeClr val="tx2">
                    <a:lumMod val="60000"/>
                    <a:lumOff val="40000"/>
                  </a:schemeClr>
                </a:solidFill>
              </a:rPr>
              <a:t>The Technology Principle</a:t>
            </a:r>
          </a:p>
          <a:p>
            <a:pPr algn="just"/>
            <a:endParaRPr lang="en-US" sz="2000" b="1" dirty="0" smtClean="0">
              <a:solidFill>
                <a:schemeClr val="tx1">
                  <a:lumMod val="95000"/>
                  <a:lumOff val="5000"/>
                </a:schemeClr>
              </a:solidFill>
            </a:endParaRPr>
          </a:p>
          <a:p>
            <a:pPr algn="just"/>
            <a:r>
              <a:rPr lang="en-US" sz="2000" dirty="0">
                <a:solidFill>
                  <a:schemeClr val="tx1">
                    <a:lumMod val="95000"/>
                    <a:lumOff val="5000"/>
                  </a:schemeClr>
                </a:solidFill>
              </a:rPr>
              <a:t>Technology is essential in teaching and learning mathematics; it influences the mathematics that is taught and enhances students' learning. </a:t>
            </a:r>
            <a:endParaRPr lang="en-US" sz="2000" dirty="0" smtClean="0">
              <a:solidFill>
                <a:schemeClr val="tx1">
                  <a:lumMod val="95000"/>
                  <a:lumOff val="5000"/>
                </a:schemeClr>
              </a:solidFill>
            </a:endParaRPr>
          </a:p>
          <a:p>
            <a:pPr algn="just"/>
            <a:endParaRPr lang="en-US" sz="2000" dirty="0"/>
          </a:p>
          <a:p>
            <a:pPr algn="r"/>
            <a:r>
              <a:rPr lang="en-US" sz="2000" dirty="0">
                <a:hlinkClick r:id="rId2"/>
              </a:rPr>
              <a:t>http://</a:t>
            </a:r>
            <a:r>
              <a:rPr lang="en-US" sz="2000" dirty="0" smtClean="0">
                <a:hlinkClick r:id="rId2"/>
              </a:rPr>
              <a:t>www.nctm.org/standards/content.aspx?id=26809</a:t>
            </a:r>
            <a:r>
              <a:rPr lang="en-US" sz="2000" dirty="0" smtClean="0"/>
              <a:t> National Council for Teachers of Mathematics</a:t>
            </a:r>
          </a:p>
        </p:txBody>
      </p:sp>
      <p:pic>
        <p:nvPicPr>
          <p:cNvPr id="5" name="Picture 3" descr="D:\Documents and Settings\z7953\Local Settings\Temporary Internet Files\Content.IE5\WHFR0P57\MC900054812[1].wmf"/>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flipH="1">
            <a:off x="7391399" y="1295400"/>
            <a:ext cx="995855" cy="119279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4983148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http://www.adec.ac.ae/ADEC%20Shared%20Documents/attachments/Comprehensive%20New%20School%20Mode - Windows Internet Explorer"/>
          <p:cNvPicPr>
            <a:picLocks noChangeAspect="1"/>
          </p:cNvPicPr>
          <p:nvPr/>
        </p:nvPicPr>
        <p:blipFill rotWithShape="1">
          <a:blip r:embed="rId2" cstate="print">
            <a:extLst>
              <a:ext uri="{28A0092B-C50C-407E-A947-70E740481C1C}">
                <a14:useLocalDpi xmlns:a14="http://schemas.microsoft.com/office/drawing/2010/main" xmlns="" val="0"/>
              </a:ext>
            </a:extLst>
          </a:blip>
          <a:srcRect l="10150" t="21679" r="11194" b="4602"/>
          <a:stretch/>
        </p:blipFill>
        <p:spPr>
          <a:xfrm>
            <a:off x="304800" y="0"/>
            <a:ext cx="8534400" cy="5973035"/>
          </a:xfrm>
          <a:prstGeom prst="rect">
            <a:avLst/>
          </a:prstGeom>
        </p:spPr>
      </p:pic>
      <p:sp>
        <p:nvSpPr>
          <p:cNvPr id="3" name="Rectangle 2"/>
          <p:cNvSpPr/>
          <p:nvPr/>
        </p:nvSpPr>
        <p:spPr>
          <a:xfrm>
            <a:off x="304800" y="5973035"/>
            <a:ext cx="8534400" cy="738664"/>
          </a:xfrm>
          <a:prstGeom prst="rect">
            <a:avLst/>
          </a:prstGeom>
          <a:solidFill>
            <a:schemeClr val="bg1"/>
          </a:solidFill>
        </p:spPr>
        <p:txBody>
          <a:bodyPr wrap="square">
            <a:spAutoFit/>
          </a:bodyPr>
          <a:lstStyle/>
          <a:p>
            <a:pPr algn="ctr"/>
            <a:r>
              <a:rPr lang="en-US" sz="1400" dirty="0">
                <a:hlinkClick r:id="rId3"/>
              </a:rPr>
              <a:t>http://</a:t>
            </a:r>
            <a:r>
              <a:rPr lang="en-US" sz="1400" dirty="0" smtClean="0">
                <a:hlinkClick r:id="rId3"/>
              </a:rPr>
              <a:t>www.adec.ac.ae/ADEC%20Shared%20Documents/attachments/Comprehensive%20New%20School%20Model_Website%20Version.pdf</a:t>
            </a:r>
            <a:r>
              <a:rPr lang="en-US" sz="1400" dirty="0" smtClean="0"/>
              <a:t> </a:t>
            </a:r>
          </a:p>
          <a:p>
            <a:pPr algn="ctr"/>
            <a:endParaRPr lang="en-US" sz="1400" dirty="0"/>
          </a:p>
        </p:txBody>
      </p:sp>
      <p:sp>
        <p:nvSpPr>
          <p:cNvPr id="4" name="Rounded Rectangle 3"/>
          <p:cNvSpPr/>
          <p:nvPr/>
        </p:nvSpPr>
        <p:spPr>
          <a:xfrm>
            <a:off x="3505200" y="3886200"/>
            <a:ext cx="2514600" cy="609600"/>
          </a:xfrm>
          <a:prstGeom prst="roundRect">
            <a:avLst/>
          </a:prstGeom>
          <a:solidFill>
            <a:schemeClr val="accent1">
              <a:alpha val="0"/>
            </a:schemeClr>
          </a:solidFill>
          <a:ln w="38100">
            <a:solidFill>
              <a:srgbClr val="FF0000"/>
            </a:solidFill>
            <a:prstDash val="solid"/>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xmlns="" val="222779002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838200"/>
            <a:ext cx="7024744" cy="5029200"/>
          </a:xfrm>
        </p:spPr>
        <p:txBody>
          <a:bodyPr>
            <a:normAutofit/>
          </a:bodyPr>
          <a:lstStyle/>
          <a:p>
            <a:pPr algn="ctr">
              <a:lnSpc>
                <a:spcPct val="200000"/>
              </a:lnSpc>
            </a:pPr>
            <a:r>
              <a:rPr lang="en-US" sz="2800" b="1" dirty="0" smtClean="0"/>
              <a:t/>
            </a:r>
            <a:br>
              <a:rPr lang="en-US" sz="2800" b="1" dirty="0" smtClean="0"/>
            </a:br>
            <a:r>
              <a:rPr lang="en-US" sz="2800" b="1" dirty="0"/>
              <a:t/>
            </a:r>
            <a:br>
              <a:rPr lang="en-US" sz="2800" b="1" dirty="0"/>
            </a:br>
            <a:r>
              <a:rPr lang="en-US" sz="2700" b="1" dirty="0" smtClean="0">
                <a:ln w="12700">
                  <a:solidFill>
                    <a:schemeClr val="tx1">
                      <a:lumMod val="95000"/>
                      <a:lumOff val="5000"/>
                    </a:schemeClr>
                  </a:solidFill>
                  <a:prstDash val="solid"/>
                </a:ln>
                <a:solidFill>
                  <a:schemeClr val="tx2">
                    <a:lumMod val="40000"/>
                    <a:lumOff val="60000"/>
                  </a:schemeClr>
                </a:solidFill>
                <a:effectLst>
                  <a:outerShdw blurRad="41275" dist="20320" dir="1800000" algn="tl" rotWithShape="0">
                    <a:srgbClr val="000000">
                      <a:alpha val="40000"/>
                    </a:srgbClr>
                  </a:outerShdw>
                </a:effectLst>
              </a:rPr>
              <a:t>Dr</a:t>
            </a:r>
            <a:r>
              <a:rPr lang="en-US" sz="2700" b="1" dirty="0">
                <a:ln w="12700">
                  <a:solidFill>
                    <a:schemeClr val="tx1">
                      <a:lumMod val="95000"/>
                      <a:lumOff val="5000"/>
                    </a:schemeClr>
                  </a:solidFill>
                  <a:prstDash val="solid"/>
                </a:ln>
                <a:solidFill>
                  <a:schemeClr val="tx2">
                    <a:lumMod val="40000"/>
                    <a:lumOff val="60000"/>
                  </a:schemeClr>
                </a:solidFill>
                <a:effectLst>
                  <a:outerShdw blurRad="41275" dist="20320" dir="1800000" algn="tl" rotWithShape="0">
                    <a:srgbClr val="000000">
                      <a:alpha val="40000"/>
                    </a:srgbClr>
                  </a:outerShdw>
                </a:effectLst>
              </a:rPr>
              <a:t>. Fida Atallah &amp; Dr. Jase Mousa-Inaty</a:t>
            </a:r>
            <a:r>
              <a:rPr lang="en-US" sz="2200" b="1" dirty="0">
                <a:ln w="12700">
                  <a:solidFill>
                    <a:schemeClr val="tx1">
                      <a:lumMod val="95000"/>
                      <a:lumOff val="5000"/>
                    </a:schemeClr>
                  </a:solidFill>
                  <a:prstDash val="solid"/>
                </a:ln>
                <a:solidFill>
                  <a:schemeClr val="tx2">
                    <a:lumMod val="40000"/>
                    <a:lumOff val="60000"/>
                  </a:schemeClr>
                </a:solidFill>
                <a:effectLst>
                  <a:outerShdw blurRad="41275" dist="20320" dir="1800000" algn="tl" rotWithShape="0">
                    <a:srgbClr val="000000">
                      <a:alpha val="40000"/>
                    </a:srgbClr>
                  </a:outerShdw>
                </a:effectLst>
              </a:rPr>
              <a:t/>
            </a:r>
            <a:br>
              <a:rPr lang="en-US" sz="2200" b="1" dirty="0">
                <a:ln w="12700">
                  <a:solidFill>
                    <a:schemeClr val="tx1">
                      <a:lumMod val="95000"/>
                      <a:lumOff val="5000"/>
                    </a:schemeClr>
                  </a:solidFill>
                  <a:prstDash val="solid"/>
                </a:ln>
                <a:solidFill>
                  <a:schemeClr val="tx2">
                    <a:lumMod val="40000"/>
                    <a:lumOff val="60000"/>
                  </a:schemeClr>
                </a:solidFill>
                <a:effectLst>
                  <a:outerShdw blurRad="41275" dist="20320" dir="1800000" algn="tl" rotWithShape="0">
                    <a:srgbClr val="000000">
                      <a:alpha val="40000"/>
                    </a:srgbClr>
                  </a:outerShdw>
                </a:effectLst>
              </a:rPr>
            </a:br>
            <a:r>
              <a:rPr lang="en-US" sz="2200" b="1" dirty="0">
                <a:ln w="12700">
                  <a:solidFill>
                    <a:schemeClr val="tx1">
                      <a:lumMod val="95000"/>
                      <a:lumOff val="5000"/>
                    </a:schemeClr>
                  </a:solidFill>
                  <a:prstDash val="solid"/>
                </a:ln>
                <a:solidFill>
                  <a:schemeClr val="accent2">
                    <a:lumMod val="75000"/>
                  </a:schemeClr>
                </a:solidFill>
                <a:hlinkClick r:id="rId2"/>
              </a:rPr>
              <a:t>fida.atallah@zu.ac.ae</a:t>
            </a:r>
            <a:r>
              <a:rPr lang="en-US" sz="2200" b="1" dirty="0">
                <a:ln w="12700">
                  <a:solidFill>
                    <a:schemeClr val="tx1">
                      <a:lumMod val="95000"/>
                      <a:lumOff val="5000"/>
                    </a:schemeClr>
                  </a:solidFill>
                  <a:prstDash val="solid"/>
                </a:ln>
                <a:solidFill>
                  <a:schemeClr val="accent2">
                    <a:lumMod val="75000"/>
                  </a:schemeClr>
                </a:solidFill>
              </a:rPr>
              <a:t> &amp; </a:t>
            </a:r>
            <a:r>
              <a:rPr lang="en-US" sz="2200" b="1" dirty="0" smtClean="0">
                <a:ln w="12700">
                  <a:solidFill>
                    <a:schemeClr val="tx1">
                      <a:lumMod val="95000"/>
                      <a:lumOff val="5000"/>
                    </a:schemeClr>
                  </a:solidFill>
                  <a:prstDash val="solid"/>
                </a:ln>
                <a:solidFill>
                  <a:schemeClr val="accent2">
                    <a:lumMod val="75000"/>
                  </a:schemeClr>
                </a:solidFill>
                <a:hlinkClick r:id="rId3"/>
              </a:rPr>
              <a:t>jase.inaty@zu.ac.ae</a:t>
            </a:r>
            <a:r>
              <a:rPr lang="en-US" sz="2200" b="1" dirty="0" smtClean="0">
                <a:ln w="12700">
                  <a:solidFill>
                    <a:schemeClr val="tx1">
                      <a:lumMod val="95000"/>
                      <a:lumOff val="5000"/>
                    </a:schemeClr>
                  </a:solidFill>
                  <a:prstDash val="solid"/>
                </a:ln>
                <a:solidFill>
                  <a:schemeClr val="accent2">
                    <a:lumMod val="75000"/>
                  </a:schemeClr>
                </a:solidFill>
              </a:rPr>
              <a:t>  </a:t>
            </a:r>
            <a:r>
              <a:rPr lang="en-US" sz="2200" b="1" dirty="0">
                <a:ln w="12700">
                  <a:solidFill>
                    <a:schemeClr val="tx1">
                      <a:lumMod val="95000"/>
                      <a:lumOff val="5000"/>
                    </a:schemeClr>
                  </a:solidFill>
                  <a:prstDash val="solid"/>
                </a:ln>
                <a:solidFill>
                  <a:schemeClr val="tx2">
                    <a:lumMod val="40000"/>
                    <a:lumOff val="60000"/>
                  </a:schemeClr>
                </a:solidFill>
                <a:effectLst>
                  <a:outerShdw blurRad="41275" dist="20320" dir="1800000" algn="tl" rotWithShape="0">
                    <a:srgbClr val="000000">
                      <a:alpha val="40000"/>
                    </a:srgbClr>
                  </a:outerShdw>
                </a:effectLst>
              </a:rPr>
              <a:t/>
            </a:r>
            <a:br>
              <a:rPr lang="en-US" sz="2200" b="1" dirty="0">
                <a:ln w="12700">
                  <a:solidFill>
                    <a:schemeClr val="tx1">
                      <a:lumMod val="95000"/>
                      <a:lumOff val="5000"/>
                    </a:schemeClr>
                  </a:solidFill>
                  <a:prstDash val="solid"/>
                </a:ln>
                <a:solidFill>
                  <a:schemeClr val="tx2">
                    <a:lumMod val="40000"/>
                    <a:lumOff val="60000"/>
                  </a:schemeClr>
                </a:solidFill>
                <a:effectLst>
                  <a:outerShdw blurRad="41275" dist="20320" dir="1800000" algn="tl" rotWithShape="0">
                    <a:srgbClr val="000000">
                      <a:alpha val="40000"/>
                    </a:srgbClr>
                  </a:outerShdw>
                </a:effectLst>
              </a:rPr>
            </a:br>
            <a:r>
              <a:rPr lang="en-US" sz="2200" b="1" dirty="0">
                <a:ln w="12700">
                  <a:solidFill>
                    <a:schemeClr val="tx1">
                      <a:lumMod val="95000"/>
                      <a:lumOff val="5000"/>
                    </a:schemeClr>
                  </a:solidFill>
                  <a:prstDash val="solid"/>
                </a:ln>
                <a:solidFill>
                  <a:schemeClr val="accent1">
                    <a:lumMod val="60000"/>
                    <a:lumOff val="40000"/>
                  </a:schemeClr>
                </a:solidFill>
                <a:effectLst>
                  <a:outerShdw blurRad="41275" dist="20320" dir="1800000" algn="tl" rotWithShape="0">
                    <a:srgbClr val="000000">
                      <a:alpha val="40000"/>
                    </a:srgbClr>
                  </a:outerShdw>
                </a:effectLst>
              </a:rPr>
              <a:t>College of </a:t>
            </a:r>
            <a:r>
              <a:rPr lang="en-US" sz="2200" b="1" dirty="0" smtClean="0">
                <a:ln w="12700">
                  <a:solidFill>
                    <a:schemeClr val="tx1">
                      <a:lumMod val="95000"/>
                      <a:lumOff val="5000"/>
                    </a:schemeClr>
                  </a:solidFill>
                  <a:prstDash val="solid"/>
                </a:ln>
                <a:solidFill>
                  <a:schemeClr val="accent1">
                    <a:lumMod val="60000"/>
                    <a:lumOff val="40000"/>
                  </a:schemeClr>
                </a:solidFill>
                <a:effectLst>
                  <a:outerShdw blurRad="41275" dist="20320" dir="1800000" algn="tl" rotWithShape="0">
                    <a:srgbClr val="000000">
                      <a:alpha val="40000"/>
                    </a:srgbClr>
                  </a:outerShdw>
                </a:effectLst>
              </a:rPr>
              <a:t>Education</a:t>
            </a:r>
            <a:r>
              <a:rPr lang="en-US" sz="2200" b="1" dirty="0">
                <a:ln w="12700">
                  <a:solidFill>
                    <a:schemeClr val="tx1">
                      <a:lumMod val="95000"/>
                      <a:lumOff val="5000"/>
                    </a:schemeClr>
                  </a:solidFill>
                  <a:prstDash val="solid"/>
                </a:ln>
                <a:solidFill>
                  <a:schemeClr val="accent1">
                    <a:lumMod val="60000"/>
                    <a:lumOff val="40000"/>
                  </a:schemeClr>
                </a:solidFill>
                <a:effectLst>
                  <a:outerShdw blurRad="41275" dist="20320" dir="1800000" algn="tl" rotWithShape="0">
                    <a:srgbClr val="000000">
                      <a:alpha val="40000"/>
                    </a:srgbClr>
                  </a:outerShdw>
                </a:effectLst>
              </a:rPr>
              <a:t/>
            </a:r>
            <a:br>
              <a:rPr lang="en-US" sz="2200" b="1" dirty="0">
                <a:ln w="12700">
                  <a:solidFill>
                    <a:schemeClr val="tx1">
                      <a:lumMod val="95000"/>
                      <a:lumOff val="5000"/>
                    </a:schemeClr>
                  </a:solidFill>
                  <a:prstDash val="solid"/>
                </a:ln>
                <a:solidFill>
                  <a:schemeClr val="accent1">
                    <a:lumMod val="60000"/>
                    <a:lumOff val="40000"/>
                  </a:schemeClr>
                </a:solidFill>
                <a:effectLst>
                  <a:outerShdw blurRad="41275" dist="20320" dir="1800000" algn="tl" rotWithShape="0">
                    <a:srgbClr val="000000">
                      <a:alpha val="40000"/>
                    </a:srgbClr>
                  </a:outerShdw>
                </a:effectLst>
              </a:rPr>
            </a:br>
            <a:r>
              <a:rPr lang="en-US" sz="2200" b="1" dirty="0">
                <a:ln w="12700">
                  <a:solidFill>
                    <a:schemeClr val="tx1">
                      <a:lumMod val="95000"/>
                      <a:lumOff val="5000"/>
                    </a:schemeClr>
                  </a:solidFill>
                  <a:prstDash val="solid"/>
                </a:ln>
                <a:solidFill>
                  <a:schemeClr val="accent1">
                    <a:lumMod val="60000"/>
                    <a:lumOff val="40000"/>
                  </a:schemeClr>
                </a:solidFill>
                <a:effectLst>
                  <a:outerShdw blurRad="41275" dist="20320" dir="1800000" algn="tl" rotWithShape="0">
                    <a:srgbClr val="000000">
                      <a:alpha val="40000"/>
                    </a:srgbClr>
                  </a:outerShdw>
                </a:effectLst>
              </a:rPr>
              <a:t>Zayed University</a:t>
            </a:r>
          </a:p>
        </p:txBody>
      </p:sp>
      <p:sp>
        <p:nvSpPr>
          <p:cNvPr id="4" name="Title 1"/>
          <p:cNvSpPr txBox="1">
            <a:spLocks/>
          </p:cNvSpPr>
          <p:nvPr/>
        </p:nvSpPr>
        <p:spPr>
          <a:xfrm>
            <a:off x="609600" y="914400"/>
            <a:ext cx="7848600" cy="1447800"/>
          </a:xfrm>
          <a:prstGeom prst="rect">
            <a:avLst/>
          </a:prstGeom>
        </p:spPr>
        <p:txBody>
          <a:bodyPr vert="horz" lIns="91440" tIns="45720" rIns="91440" bIns="45720" rtlCol="0" anchor="b">
            <a:noAutofit/>
          </a:bodyPr>
          <a:lst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182880" algn="ctr"/>
            <a:r>
              <a:rPr lang="en-US" b="1" dirty="0" smtClean="0">
                <a:ln w="12700">
                  <a:solidFill>
                    <a:schemeClr val="tx1">
                      <a:lumMod val="95000"/>
                      <a:lumOff val="5000"/>
                    </a:schemeClr>
                  </a:solidFill>
                  <a:prstDash val="solid"/>
                </a:ln>
                <a:solidFill>
                  <a:schemeClr val="tx2">
                    <a:lumMod val="40000"/>
                    <a:lumOff val="60000"/>
                  </a:schemeClr>
                </a:solidFill>
                <a:effectLst>
                  <a:outerShdw blurRad="41275" dist="20320" dir="1800000" algn="tl" rotWithShape="0">
                    <a:srgbClr val="000000">
                      <a:alpha val="40000"/>
                    </a:srgbClr>
                  </a:outerShdw>
                </a:effectLst>
              </a:rPr>
              <a:t/>
            </a:r>
            <a:br>
              <a:rPr lang="en-US" b="1" dirty="0" smtClean="0">
                <a:ln w="12700">
                  <a:solidFill>
                    <a:schemeClr val="tx1">
                      <a:lumMod val="95000"/>
                      <a:lumOff val="5000"/>
                    </a:schemeClr>
                  </a:solidFill>
                  <a:prstDash val="solid"/>
                </a:ln>
                <a:solidFill>
                  <a:schemeClr val="tx2">
                    <a:lumMod val="40000"/>
                    <a:lumOff val="60000"/>
                  </a:schemeClr>
                </a:solidFill>
                <a:effectLst>
                  <a:outerShdw blurRad="41275" dist="20320" dir="1800000" algn="tl" rotWithShape="0">
                    <a:srgbClr val="000000">
                      <a:alpha val="40000"/>
                    </a:srgbClr>
                  </a:outerShdw>
                </a:effectLst>
              </a:rPr>
            </a:br>
            <a:r>
              <a:rPr lang="en-US" b="1" dirty="0" smtClean="0">
                <a:ln w="12700">
                  <a:solidFill>
                    <a:schemeClr val="tx1">
                      <a:lumMod val="95000"/>
                      <a:lumOff val="5000"/>
                    </a:schemeClr>
                  </a:solidFill>
                  <a:prstDash val="solid"/>
                </a:ln>
                <a:solidFill>
                  <a:schemeClr val="tx2">
                    <a:lumMod val="40000"/>
                    <a:lumOff val="60000"/>
                  </a:schemeClr>
                </a:solidFill>
                <a:effectLst>
                  <a:outerShdw blurRad="41275" dist="20320" dir="1800000" algn="tl" rotWithShape="0">
                    <a:srgbClr val="000000">
                      <a:alpha val="40000"/>
                    </a:srgbClr>
                  </a:outerShdw>
                </a:effectLst>
              </a:rPr>
              <a:t/>
            </a:r>
            <a:br>
              <a:rPr lang="en-US" b="1" dirty="0" smtClean="0">
                <a:ln w="12700">
                  <a:solidFill>
                    <a:schemeClr val="tx1">
                      <a:lumMod val="95000"/>
                      <a:lumOff val="5000"/>
                    </a:schemeClr>
                  </a:solidFill>
                  <a:prstDash val="solid"/>
                </a:ln>
                <a:solidFill>
                  <a:schemeClr val="tx2">
                    <a:lumMod val="40000"/>
                    <a:lumOff val="60000"/>
                  </a:schemeClr>
                </a:solidFill>
                <a:effectLst>
                  <a:outerShdw blurRad="41275" dist="20320" dir="1800000" algn="tl" rotWithShape="0">
                    <a:srgbClr val="000000">
                      <a:alpha val="40000"/>
                    </a:srgbClr>
                  </a:outerShdw>
                </a:effectLst>
              </a:rPr>
            </a:br>
            <a:r>
              <a:rPr lang="en-US" b="1" dirty="0" smtClean="0">
                <a:ln w="12700">
                  <a:solidFill>
                    <a:schemeClr val="tx1">
                      <a:lumMod val="95000"/>
                      <a:lumOff val="5000"/>
                    </a:schemeClr>
                  </a:solidFill>
                  <a:prstDash val="solid"/>
                </a:ln>
                <a:solidFill>
                  <a:schemeClr val="tx2">
                    <a:lumMod val="40000"/>
                    <a:lumOff val="60000"/>
                  </a:schemeClr>
                </a:solidFill>
                <a:effectLst>
                  <a:outerShdw blurRad="41275" dist="20320" dir="1800000" algn="tl" rotWithShape="0">
                    <a:srgbClr val="000000">
                      <a:alpha val="40000"/>
                    </a:srgbClr>
                  </a:outerShdw>
                </a:effectLst>
              </a:rPr>
              <a:t/>
            </a:r>
            <a:br>
              <a:rPr lang="en-US" b="1" dirty="0" smtClean="0">
                <a:ln w="12700">
                  <a:solidFill>
                    <a:schemeClr val="tx1">
                      <a:lumMod val="95000"/>
                      <a:lumOff val="5000"/>
                    </a:schemeClr>
                  </a:solidFill>
                  <a:prstDash val="solid"/>
                </a:ln>
                <a:solidFill>
                  <a:schemeClr val="tx2">
                    <a:lumMod val="40000"/>
                    <a:lumOff val="60000"/>
                  </a:schemeClr>
                </a:solidFill>
                <a:effectLst>
                  <a:outerShdw blurRad="41275" dist="20320" dir="1800000" algn="tl" rotWithShape="0">
                    <a:srgbClr val="000000">
                      <a:alpha val="40000"/>
                    </a:srgbClr>
                  </a:outerShdw>
                </a:effectLst>
              </a:rPr>
            </a:br>
            <a:r>
              <a:rPr lang="en-US" sz="3600" b="1" dirty="0" smtClean="0">
                <a:ln w="12700">
                  <a:solidFill>
                    <a:schemeClr val="tx1">
                      <a:lumMod val="95000"/>
                      <a:lumOff val="5000"/>
                    </a:schemeClr>
                  </a:solidFill>
                  <a:prstDash val="solid"/>
                </a:ln>
                <a:solidFill>
                  <a:schemeClr val="accent2">
                    <a:lumMod val="75000"/>
                  </a:schemeClr>
                </a:solidFill>
                <a:effectLst>
                  <a:outerShdw blurRad="41275" dist="20320" dir="1800000" algn="tl" rotWithShape="0">
                    <a:srgbClr val="000000">
                      <a:alpha val="40000"/>
                    </a:srgbClr>
                  </a:outerShdw>
                </a:effectLst>
              </a:rPr>
              <a:t>Teaching &amp; Learning in the     Digital Age: Current Perspectives</a:t>
            </a:r>
            <a:endParaRPr lang="en-US" sz="3600" b="1" dirty="0">
              <a:ln w="12700">
                <a:solidFill>
                  <a:schemeClr val="tx1">
                    <a:lumMod val="95000"/>
                    <a:lumOff val="5000"/>
                  </a:schemeClr>
                </a:solidFill>
                <a:prstDash val="solid"/>
              </a:ln>
              <a:solidFill>
                <a:schemeClr val="accent2">
                  <a:lumMod val="75000"/>
                </a:schemeClr>
              </a:solidFill>
              <a:effectLst>
                <a:outerShdw blurRad="41275" dist="20320" dir="1800000" algn="tl" rotWithShape="0">
                  <a:srgbClr val="000000">
                    <a:alpha val="40000"/>
                  </a:srgbClr>
                </a:outerShdw>
              </a:effectLst>
            </a:endParaRPr>
          </a:p>
        </p:txBody>
      </p:sp>
      <p:sp>
        <p:nvSpPr>
          <p:cNvPr id="5" name="TextBox 4"/>
          <p:cNvSpPr txBox="1"/>
          <p:nvPr/>
        </p:nvSpPr>
        <p:spPr>
          <a:xfrm>
            <a:off x="4800600" y="152400"/>
            <a:ext cx="3200400" cy="276999"/>
          </a:xfrm>
          <a:prstGeom prst="rect">
            <a:avLst/>
          </a:prstGeom>
          <a:noFill/>
        </p:spPr>
        <p:txBody>
          <a:bodyPr wrap="square" rtlCol="0">
            <a:spAutoFit/>
          </a:bodyPr>
          <a:lstStyle/>
          <a:p>
            <a:pPr algn="ctr"/>
            <a:r>
              <a:rPr lang="en-US" sz="1200" b="1" dirty="0" smtClean="0">
                <a:solidFill>
                  <a:schemeClr val="bg1"/>
                </a:solidFill>
                <a:effectLst>
                  <a:outerShdw blurRad="38100" dist="38100" dir="2700000" algn="tl">
                    <a:srgbClr val="000000">
                      <a:alpha val="43137"/>
                    </a:srgbClr>
                  </a:outerShdw>
                </a:effectLst>
              </a:rPr>
              <a:t>Teaching &amp; Learning in the Digital Age</a:t>
            </a:r>
            <a:endParaRPr lang="en-US" sz="1200" b="1"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177927071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762000"/>
            <a:ext cx="7239000" cy="533400"/>
          </a:xfrm>
        </p:spPr>
        <p:txBody>
          <a:bodyPr vert="horz" lIns="91440" tIns="45720" rIns="91440" bIns="45720" rtlCol="0" anchor="b">
            <a:noAutofit/>
          </a:bodyPr>
          <a:lstStyle/>
          <a:p>
            <a:r>
              <a:rPr lang="en-US" sz="3200" b="1" dirty="0" smtClean="0">
                <a:ln w="12700">
                  <a:solidFill>
                    <a:schemeClr val="tx1">
                      <a:lumMod val="95000"/>
                      <a:lumOff val="5000"/>
                    </a:schemeClr>
                  </a:solidFill>
                  <a:prstDash val="solid"/>
                </a:ln>
                <a:solidFill>
                  <a:schemeClr val="accent2">
                    <a:lumMod val="75000"/>
                  </a:schemeClr>
                </a:solidFill>
                <a:effectLst>
                  <a:outerShdw blurRad="41275" dist="20320" dir="1800000" algn="tl" rotWithShape="0">
                    <a:srgbClr val="000000">
                      <a:alpha val="40000"/>
                    </a:srgbClr>
                  </a:outerShdw>
                </a:effectLst>
              </a:rPr>
              <a:t>A Technology Integration Model</a:t>
            </a:r>
            <a:endParaRPr lang="en-US" sz="3200" b="1" dirty="0">
              <a:ln w="12700">
                <a:solidFill>
                  <a:schemeClr val="tx1">
                    <a:lumMod val="95000"/>
                    <a:lumOff val="5000"/>
                  </a:schemeClr>
                </a:solidFill>
                <a:prstDash val="solid"/>
              </a:ln>
              <a:solidFill>
                <a:schemeClr val="accent2">
                  <a:lumMod val="75000"/>
                </a:schemeClr>
              </a:solidFill>
              <a:effectLst>
                <a:outerShdw blurRad="41275" dist="20320" dir="1800000" algn="tl" rotWithShape="0">
                  <a:srgbClr val="000000">
                    <a:alpha val="40000"/>
                  </a:srgbClr>
                </a:outerShdw>
              </a:effectLst>
            </a:endParaRPr>
          </a:p>
        </p:txBody>
      </p:sp>
      <p:sp>
        <p:nvSpPr>
          <p:cNvPr id="6" name="TextBox 5"/>
          <p:cNvSpPr txBox="1"/>
          <p:nvPr/>
        </p:nvSpPr>
        <p:spPr>
          <a:xfrm>
            <a:off x="4800600" y="152400"/>
            <a:ext cx="3200400" cy="276999"/>
          </a:xfrm>
          <a:prstGeom prst="rect">
            <a:avLst/>
          </a:prstGeom>
          <a:noFill/>
        </p:spPr>
        <p:txBody>
          <a:bodyPr wrap="square" rtlCol="0">
            <a:spAutoFit/>
          </a:bodyPr>
          <a:lstStyle/>
          <a:p>
            <a:pPr algn="ctr"/>
            <a:r>
              <a:rPr lang="en-US" sz="1200" b="1" dirty="0" smtClean="0">
                <a:solidFill>
                  <a:schemeClr val="bg1"/>
                </a:solidFill>
                <a:effectLst>
                  <a:outerShdw blurRad="38100" dist="38100" dir="2700000" algn="tl">
                    <a:srgbClr val="000000">
                      <a:alpha val="43137"/>
                    </a:srgbClr>
                  </a:outerShdw>
                </a:effectLst>
              </a:rPr>
              <a:t>Teaching &amp; Learning in the Digital Age</a:t>
            </a:r>
            <a:endParaRPr lang="en-US" sz="1200" b="1" dirty="0">
              <a:solidFill>
                <a:schemeClr val="bg1"/>
              </a:solidFill>
              <a:effectLst>
                <a:outerShdw blurRad="38100" dist="38100" dir="2700000" algn="tl">
                  <a:srgbClr val="000000">
                    <a:alpha val="43137"/>
                  </a:srgbClr>
                </a:outerShdw>
              </a:effectLst>
            </a:endParaRPr>
          </a:p>
        </p:txBody>
      </p:sp>
      <p:graphicFrame>
        <p:nvGraphicFramePr>
          <p:cNvPr id="7" name="Diagram 6"/>
          <p:cNvGraphicFramePr/>
          <p:nvPr>
            <p:extLst>
              <p:ext uri="{D42A27DB-BD31-4B8C-83A1-F6EECF244321}">
                <p14:modId xmlns:p14="http://schemas.microsoft.com/office/powerpoint/2010/main" xmlns="" val="267903072"/>
              </p:ext>
            </p:extLst>
          </p:nvPr>
        </p:nvGraphicFramePr>
        <p:xfrm>
          <a:off x="381000" y="1447800"/>
          <a:ext cx="8229600" cy="5003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Oval 7"/>
          <p:cNvSpPr/>
          <p:nvPr/>
        </p:nvSpPr>
        <p:spPr>
          <a:xfrm>
            <a:off x="3124200" y="3276600"/>
            <a:ext cx="2743200" cy="1295400"/>
          </a:xfrm>
          <a:prstGeom prst="ellipse">
            <a:avLst/>
          </a:prstGeom>
          <a:solidFill>
            <a:schemeClr val="bg1">
              <a:alpha val="25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Student Construction of Knowledge</a:t>
            </a:r>
            <a:endParaRPr lang="en-US" sz="2000" b="1"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9" name="Rectangle 8"/>
          <p:cNvSpPr/>
          <p:nvPr/>
        </p:nvSpPr>
        <p:spPr>
          <a:xfrm>
            <a:off x="609600" y="6142185"/>
            <a:ext cx="8001000" cy="338554"/>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a:spAutoFit/>
          </a:bodyPr>
          <a:lstStyle/>
          <a:p>
            <a:pPr algn="ctr">
              <a:defRPr/>
            </a:pPr>
            <a:r>
              <a:rPr lang="en-US" sz="1600" dirty="0" smtClean="0">
                <a:solidFill>
                  <a:srgbClr val="4518C4"/>
                </a:solidFill>
                <a:latin typeface="+mj-lt"/>
                <a:hlinkClick r:id="rId7"/>
              </a:rPr>
              <a:t>http://www.techlearning.com/story/showArticle.jhtml?articleID=17701367</a:t>
            </a:r>
            <a:r>
              <a:rPr lang="en-US" sz="1600" dirty="0" smtClean="0">
                <a:solidFill>
                  <a:srgbClr val="4518C4"/>
                </a:solidFill>
                <a:latin typeface="+mj-lt"/>
              </a:rPr>
              <a:t> </a:t>
            </a:r>
            <a:endParaRPr lang="en-US" sz="1600" dirty="0">
              <a:solidFill>
                <a:srgbClr val="008000"/>
              </a:solidFill>
              <a:effectLst>
                <a:outerShdw blurRad="38100" dist="38100" dir="2700000" algn="tl">
                  <a:srgbClr val="000000"/>
                </a:outerShdw>
              </a:effectLst>
              <a:latin typeface="+mj-lt"/>
            </a:endParaRPr>
          </a:p>
        </p:txBody>
      </p:sp>
    </p:spTree>
    <p:extLst>
      <p:ext uri="{BB962C8B-B14F-4D97-AF65-F5344CB8AC3E}">
        <p14:creationId xmlns:p14="http://schemas.microsoft.com/office/powerpoint/2010/main" xmlns="" val="2498314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5" presetClass="entr" presetSubtype="1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checkerboard(across)">
                                      <p:cBhvr>
                                        <p:cTn id="1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AsOne/>
      </p:bldGraphic>
      <p:bldP spid="8"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838200"/>
            <a:ext cx="6347910" cy="685800"/>
          </a:xfrm>
        </p:spPr>
        <p:txBody>
          <a:bodyPr>
            <a:noAutofit/>
          </a:bodyPr>
          <a:lstStyle/>
          <a:p>
            <a:r>
              <a:rPr lang="en-US" sz="3200" b="1" dirty="0" smtClean="0">
                <a:ln w="12700">
                  <a:solidFill>
                    <a:schemeClr val="tx1">
                      <a:lumMod val="95000"/>
                      <a:lumOff val="5000"/>
                    </a:schemeClr>
                  </a:solidFill>
                  <a:prstDash val="solid"/>
                </a:ln>
                <a:solidFill>
                  <a:schemeClr val="accent2">
                    <a:lumMod val="75000"/>
                  </a:schemeClr>
                </a:solidFill>
                <a:effectLst>
                  <a:outerShdw blurRad="41275" dist="20320" dir="1800000" algn="tl" rotWithShape="0">
                    <a:srgbClr val="000000">
                      <a:alpha val="40000"/>
                    </a:srgbClr>
                  </a:outerShdw>
                </a:effectLst>
              </a:rPr>
              <a:t>Technology Integration Stages</a:t>
            </a:r>
            <a:endParaRPr lang="en-US" sz="3200" b="1" dirty="0">
              <a:ln w="12700">
                <a:solidFill>
                  <a:schemeClr val="tx1">
                    <a:lumMod val="95000"/>
                    <a:lumOff val="5000"/>
                  </a:schemeClr>
                </a:solidFill>
                <a:prstDash val="solid"/>
              </a:ln>
              <a:solidFill>
                <a:schemeClr val="accent2">
                  <a:lumMod val="75000"/>
                </a:schemeClr>
              </a:solidFill>
              <a:effectLst>
                <a:outerShdw blurRad="41275" dist="20320" dir="1800000" algn="tl" rotWithShape="0">
                  <a:srgbClr val="000000">
                    <a:alpha val="40000"/>
                  </a:srgbClr>
                </a:outerShdw>
              </a:effectLst>
            </a:endParaRPr>
          </a:p>
        </p:txBody>
      </p:sp>
      <p:sp>
        <p:nvSpPr>
          <p:cNvPr id="6" name="TextBox 5"/>
          <p:cNvSpPr txBox="1"/>
          <p:nvPr/>
        </p:nvSpPr>
        <p:spPr>
          <a:xfrm>
            <a:off x="4800600" y="152400"/>
            <a:ext cx="3200400" cy="276999"/>
          </a:xfrm>
          <a:prstGeom prst="rect">
            <a:avLst/>
          </a:prstGeom>
          <a:noFill/>
        </p:spPr>
        <p:txBody>
          <a:bodyPr wrap="square" rtlCol="0">
            <a:spAutoFit/>
          </a:bodyPr>
          <a:lstStyle/>
          <a:p>
            <a:pPr algn="ctr"/>
            <a:r>
              <a:rPr lang="en-US" sz="1200" b="1" dirty="0" smtClean="0">
                <a:solidFill>
                  <a:schemeClr val="bg1"/>
                </a:solidFill>
                <a:effectLst>
                  <a:outerShdw blurRad="38100" dist="38100" dir="2700000" algn="tl">
                    <a:srgbClr val="000000">
                      <a:alpha val="43137"/>
                    </a:srgbClr>
                  </a:outerShdw>
                </a:effectLst>
              </a:rPr>
              <a:t>Teaching &amp; Learning in the Digital Age</a:t>
            </a:r>
            <a:endParaRPr lang="en-US" sz="1200" b="1" dirty="0">
              <a:solidFill>
                <a:schemeClr val="bg1"/>
              </a:solidFill>
              <a:effectLst>
                <a:outerShdw blurRad="38100" dist="38100" dir="2700000" algn="tl">
                  <a:srgbClr val="000000">
                    <a:alpha val="43137"/>
                  </a:srgbClr>
                </a:outerShdw>
              </a:effectLst>
            </a:endParaRPr>
          </a:p>
        </p:txBody>
      </p:sp>
      <p:sp>
        <p:nvSpPr>
          <p:cNvPr id="13" name="Rectangle 12"/>
          <p:cNvSpPr/>
          <p:nvPr/>
        </p:nvSpPr>
        <p:spPr>
          <a:xfrm>
            <a:off x="1295400" y="6019799"/>
            <a:ext cx="7086600" cy="584775"/>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a:spAutoFit/>
          </a:bodyPr>
          <a:lstStyle/>
          <a:p>
            <a:pPr algn="ctr"/>
            <a:r>
              <a:rPr lang="en-US" sz="1600" dirty="0" smtClean="0">
                <a:hlinkClick r:id="rId2"/>
              </a:rPr>
              <a:t>http://professionalpractice.wikispaces.com/ACOT+Stages</a:t>
            </a:r>
            <a:endParaRPr lang="en-US" sz="1600" dirty="0" smtClean="0"/>
          </a:p>
          <a:p>
            <a:pPr algn="ctr"/>
            <a:r>
              <a:rPr lang="en-US" sz="1600" dirty="0" smtClean="0">
                <a:hlinkClick r:id="rId3"/>
              </a:rPr>
              <a:t>http://www.apple.com/nl/images/pdf/acotlibrary/rpt7.pdf</a:t>
            </a:r>
            <a:r>
              <a:rPr lang="en-US" sz="1600" dirty="0" smtClean="0"/>
              <a:t>  </a:t>
            </a:r>
            <a:endParaRPr lang="en-US" sz="1600" dirty="0"/>
          </a:p>
        </p:txBody>
      </p:sp>
      <p:graphicFrame>
        <p:nvGraphicFramePr>
          <p:cNvPr id="7" name="Table 6"/>
          <p:cNvGraphicFramePr>
            <a:graphicFrameLocks noGrp="1"/>
          </p:cNvGraphicFramePr>
          <p:nvPr>
            <p:extLst>
              <p:ext uri="{D42A27DB-BD31-4B8C-83A1-F6EECF244321}">
                <p14:modId xmlns:p14="http://schemas.microsoft.com/office/powerpoint/2010/main" xmlns="" val="4032918672"/>
              </p:ext>
            </p:extLst>
          </p:nvPr>
        </p:nvGraphicFramePr>
        <p:xfrm>
          <a:off x="1143000" y="1600200"/>
          <a:ext cx="7391401" cy="4329865"/>
        </p:xfrm>
        <a:graphic>
          <a:graphicData uri="http://schemas.openxmlformats.org/drawingml/2006/table">
            <a:tbl>
              <a:tblPr/>
              <a:tblGrid>
                <a:gridCol w="1681127"/>
                <a:gridCol w="2855137"/>
                <a:gridCol w="2855137"/>
              </a:tblGrid>
              <a:tr h="268565">
                <a:tc>
                  <a:txBody>
                    <a:bodyPr/>
                    <a:lstStyle/>
                    <a:p>
                      <a:pPr marL="0" marR="0">
                        <a:lnSpc>
                          <a:spcPct val="100000"/>
                        </a:lnSpc>
                        <a:spcBef>
                          <a:spcPts val="0"/>
                        </a:spcBef>
                        <a:spcAft>
                          <a:spcPts val="0"/>
                        </a:spcAft>
                      </a:pPr>
                      <a:endParaRPr lang="en-US" sz="1400" b="1" dirty="0">
                        <a:latin typeface="Century Gothic"/>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ECFF"/>
                    </a:solidFill>
                  </a:tcPr>
                </a:tc>
                <a:tc>
                  <a:txBody>
                    <a:bodyPr/>
                    <a:lstStyle/>
                    <a:p>
                      <a:pPr marL="0" marR="0">
                        <a:lnSpc>
                          <a:spcPct val="100000"/>
                        </a:lnSpc>
                        <a:spcBef>
                          <a:spcPts val="0"/>
                        </a:spcBef>
                        <a:spcAft>
                          <a:spcPts val="0"/>
                        </a:spcAft>
                      </a:pPr>
                      <a:r>
                        <a:rPr lang="en-US" sz="1400" b="1" dirty="0">
                          <a:latin typeface="Century Gothic"/>
                          <a:ea typeface="Calibri"/>
                          <a:cs typeface="Arial"/>
                        </a:rPr>
                        <a:t>Teachers </a:t>
                      </a:r>
                      <a:endParaRPr lang="en-US" sz="1400" b="1"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ECFF"/>
                    </a:solidFill>
                  </a:tcPr>
                </a:tc>
                <a:tc>
                  <a:txBody>
                    <a:bodyPr/>
                    <a:lstStyle/>
                    <a:p>
                      <a:pPr marL="0" marR="0">
                        <a:lnSpc>
                          <a:spcPct val="100000"/>
                        </a:lnSpc>
                        <a:spcBef>
                          <a:spcPts val="0"/>
                        </a:spcBef>
                        <a:spcAft>
                          <a:spcPts val="0"/>
                        </a:spcAft>
                      </a:pPr>
                      <a:r>
                        <a:rPr lang="en-US" sz="1400" b="1" dirty="0">
                          <a:latin typeface="Century Gothic"/>
                          <a:ea typeface="Calibri"/>
                          <a:cs typeface="Arial"/>
                        </a:rPr>
                        <a:t>Students </a:t>
                      </a:r>
                      <a:endParaRPr lang="en-US" sz="1400" b="1"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ECFF"/>
                    </a:solidFill>
                  </a:tcPr>
                </a:tc>
              </a:tr>
              <a:tr h="626652">
                <a:tc>
                  <a:txBody>
                    <a:bodyPr/>
                    <a:lstStyle/>
                    <a:p>
                      <a:pPr marL="0" marR="0">
                        <a:lnSpc>
                          <a:spcPct val="100000"/>
                        </a:lnSpc>
                        <a:spcBef>
                          <a:spcPts val="0"/>
                        </a:spcBef>
                        <a:spcAft>
                          <a:spcPts val="0"/>
                        </a:spcAft>
                      </a:pPr>
                      <a:r>
                        <a:rPr lang="en-US" sz="1400" b="1" dirty="0">
                          <a:latin typeface="Century Gothic"/>
                          <a:ea typeface="Calibri"/>
                          <a:cs typeface="Arial"/>
                        </a:rPr>
                        <a:t>Entry Stage</a:t>
                      </a:r>
                      <a:endParaRPr lang="en-US" sz="14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ECFF"/>
                    </a:solidFill>
                  </a:tcPr>
                </a:tc>
                <a:tc>
                  <a:txBody>
                    <a:bodyPr/>
                    <a:lstStyle/>
                    <a:p>
                      <a:pPr marL="0" marR="0">
                        <a:lnSpc>
                          <a:spcPct val="100000"/>
                        </a:lnSpc>
                        <a:spcBef>
                          <a:spcPts val="0"/>
                        </a:spcBef>
                        <a:spcAft>
                          <a:spcPts val="0"/>
                        </a:spcAft>
                      </a:pPr>
                      <a:r>
                        <a:rPr lang="en-US" sz="1400" dirty="0">
                          <a:latin typeface="Century Gothic"/>
                          <a:ea typeface="Calibri"/>
                          <a:cs typeface="Arial"/>
                        </a:rPr>
                        <a:t>Teachers work on developing a basic level of technology knowledge</a:t>
                      </a:r>
                      <a:endParaRPr lang="en-US" sz="14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0000"/>
                        </a:lnSpc>
                        <a:spcBef>
                          <a:spcPts val="0"/>
                        </a:spcBef>
                        <a:spcAft>
                          <a:spcPts val="0"/>
                        </a:spcAft>
                      </a:pPr>
                      <a:endParaRPr lang="en-US" sz="1400" dirty="0">
                        <a:latin typeface="Century Gothic"/>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26652">
                <a:tc>
                  <a:txBody>
                    <a:bodyPr/>
                    <a:lstStyle/>
                    <a:p>
                      <a:pPr marL="0" marR="0">
                        <a:lnSpc>
                          <a:spcPct val="100000"/>
                        </a:lnSpc>
                        <a:spcBef>
                          <a:spcPts val="0"/>
                        </a:spcBef>
                        <a:spcAft>
                          <a:spcPts val="0"/>
                        </a:spcAft>
                      </a:pPr>
                      <a:r>
                        <a:rPr lang="en-US" sz="1400" b="1" dirty="0">
                          <a:latin typeface="Century Gothic"/>
                          <a:ea typeface="Calibri"/>
                          <a:cs typeface="Arial"/>
                        </a:rPr>
                        <a:t>Adoption Stage</a:t>
                      </a:r>
                      <a:endParaRPr lang="en-US" sz="14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ECFF"/>
                    </a:solidFill>
                  </a:tcPr>
                </a:tc>
                <a:tc>
                  <a:txBody>
                    <a:bodyPr/>
                    <a:lstStyle/>
                    <a:p>
                      <a:pPr marL="0" marR="0">
                        <a:lnSpc>
                          <a:spcPct val="100000"/>
                        </a:lnSpc>
                        <a:spcBef>
                          <a:spcPts val="0"/>
                        </a:spcBef>
                        <a:spcAft>
                          <a:spcPts val="0"/>
                        </a:spcAft>
                      </a:pPr>
                      <a:r>
                        <a:rPr lang="en-US" sz="1400" dirty="0">
                          <a:latin typeface="Century Gothic"/>
                          <a:ea typeface="Calibri"/>
                          <a:cs typeface="Arial"/>
                        </a:rPr>
                        <a:t>Teachers use new technologies to support traditional teaching and learning.</a:t>
                      </a:r>
                      <a:endParaRPr lang="en-US" sz="14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0000"/>
                        </a:lnSpc>
                        <a:spcBef>
                          <a:spcPts val="0"/>
                        </a:spcBef>
                        <a:spcAft>
                          <a:spcPts val="0"/>
                        </a:spcAft>
                      </a:pPr>
                      <a:r>
                        <a:rPr lang="en-US" sz="1400" dirty="0">
                          <a:latin typeface="Century Gothic"/>
                          <a:ea typeface="Calibri"/>
                          <a:cs typeface="Arial"/>
                        </a:rPr>
                        <a:t>Students </a:t>
                      </a:r>
                      <a:r>
                        <a:rPr lang="en-US" sz="1400" dirty="0" smtClean="0">
                          <a:latin typeface="Century Gothic"/>
                          <a:ea typeface="Calibri"/>
                          <a:cs typeface="Arial"/>
                        </a:rPr>
                        <a:t>learn about the </a:t>
                      </a:r>
                      <a:r>
                        <a:rPr lang="en-US" sz="1400" dirty="0">
                          <a:latin typeface="Century Gothic"/>
                          <a:ea typeface="Calibri"/>
                          <a:cs typeface="Arial"/>
                        </a:rPr>
                        <a:t>technologies.</a:t>
                      </a:r>
                      <a:endParaRPr lang="en-US" sz="14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74260">
                <a:tc>
                  <a:txBody>
                    <a:bodyPr/>
                    <a:lstStyle/>
                    <a:p>
                      <a:pPr marL="0" marR="0">
                        <a:lnSpc>
                          <a:spcPct val="100000"/>
                        </a:lnSpc>
                        <a:spcBef>
                          <a:spcPts val="0"/>
                        </a:spcBef>
                        <a:spcAft>
                          <a:spcPts val="0"/>
                        </a:spcAft>
                      </a:pPr>
                      <a:r>
                        <a:rPr lang="en-US" sz="1400" b="1" dirty="0">
                          <a:latin typeface="Century Gothic"/>
                          <a:ea typeface="Calibri"/>
                          <a:cs typeface="Arial"/>
                        </a:rPr>
                        <a:t>Adaptation Stage</a:t>
                      </a:r>
                      <a:endParaRPr lang="en-US" sz="14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ECFF"/>
                    </a:solidFill>
                  </a:tcPr>
                </a:tc>
                <a:tc>
                  <a:txBody>
                    <a:bodyPr/>
                    <a:lstStyle/>
                    <a:p>
                      <a:pPr marL="0" marR="0">
                        <a:lnSpc>
                          <a:spcPct val="100000"/>
                        </a:lnSpc>
                        <a:spcBef>
                          <a:spcPts val="0"/>
                        </a:spcBef>
                        <a:spcAft>
                          <a:spcPts val="0"/>
                        </a:spcAft>
                      </a:pPr>
                      <a:r>
                        <a:rPr lang="en-US" sz="1400" dirty="0">
                          <a:latin typeface="Century Gothic"/>
                          <a:ea typeface="Calibri"/>
                          <a:cs typeface="Arial"/>
                        </a:rPr>
                        <a:t>Teachers integrate new technologies into traditional classroom </a:t>
                      </a:r>
                      <a:r>
                        <a:rPr lang="en-US" sz="1400" dirty="0" smtClean="0">
                          <a:latin typeface="Century Gothic"/>
                          <a:ea typeface="Calibri"/>
                          <a:cs typeface="Arial"/>
                        </a:rPr>
                        <a:t>instruction.</a:t>
                      </a:r>
                      <a:endParaRPr lang="en-US" sz="14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0000"/>
                        </a:lnSpc>
                        <a:spcBef>
                          <a:spcPts val="0"/>
                        </a:spcBef>
                        <a:spcAft>
                          <a:spcPts val="0"/>
                        </a:spcAft>
                      </a:pPr>
                      <a:r>
                        <a:rPr lang="en-US" sz="1400" dirty="0" smtClean="0">
                          <a:latin typeface="Century Gothic"/>
                          <a:ea typeface="Calibri"/>
                          <a:cs typeface="Arial"/>
                        </a:rPr>
                        <a:t>Students</a:t>
                      </a:r>
                      <a:r>
                        <a:rPr lang="en-US" sz="1400" baseline="0" dirty="0" smtClean="0">
                          <a:latin typeface="Century Gothic"/>
                          <a:ea typeface="Calibri"/>
                          <a:cs typeface="Arial"/>
                        </a:rPr>
                        <a:t> use p</a:t>
                      </a:r>
                      <a:r>
                        <a:rPr lang="en-US" sz="1400" dirty="0" smtClean="0">
                          <a:latin typeface="Century Gothic"/>
                          <a:ea typeface="Calibri"/>
                          <a:cs typeface="Arial"/>
                        </a:rPr>
                        <a:t>roductivity  tools such as word-processing </a:t>
                      </a:r>
                      <a:r>
                        <a:rPr lang="en-US" sz="1400" dirty="0">
                          <a:latin typeface="Century Gothic"/>
                          <a:ea typeface="Calibri"/>
                          <a:cs typeface="Arial"/>
                        </a:rPr>
                        <a:t>software, spreadsheets and graphic </a:t>
                      </a:r>
                      <a:r>
                        <a:rPr lang="en-US" sz="1400" dirty="0" smtClean="0">
                          <a:latin typeface="Century Gothic"/>
                          <a:ea typeface="Calibri"/>
                          <a:cs typeface="Arial"/>
                        </a:rPr>
                        <a:t>tools and are engaged in</a:t>
                      </a:r>
                      <a:r>
                        <a:rPr lang="en-US" sz="1400" baseline="0" dirty="0" smtClean="0">
                          <a:latin typeface="Century Gothic"/>
                          <a:ea typeface="Calibri"/>
                          <a:cs typeface="Arial"/>
                        </a:rPr>
                        <a:t> the process</a:t>
                      </a:r>
                      <a:endParaRPr lang="en-US" sz="14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35536">
                <a:tc>
                  <a:txBody>
                    <a:bodyPr/>
                    <a:lstStyle/>
                    <a:p>
                      <a:pPr marL="0" marR="0">
                        <a:lnSpc>
                          <a:spcPct val="100000"/>
                        </a:lnSpc>
                        <a:spcBef>
                          <a:spcPts val="0"/>
                        </a:spcBef>
                        <a:spcAft>
                          <a:spcPts val="0"/>
                        </a:spcAft>
                      </a:pPr>
                      <a:r>
                        <a:rPr lang="en-US" sz="1400" b="1" dirty="0">
                          <a:latin typeface="Century Gothic"/>
                          <a:ea typeface="Calibri"/>
                          <a:cs typeface="Arial"/>
                        </a:rPr>
                        <a:t>Appropriation Stage</a:t>
                      </a:r>
                      <a:endParaRPr lang="en-US" sz="14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ECFF"/>
                    </a:solidFill>
                  </a:tcPr>
                </a:tc>
                <a:tc>
                  <a:txBody>
                    <a:bodyPr/>
                    <a:lstStyle/>
                    <a:p>
                      <a:pPr marL="0" marR="0">
                        <a:lnSpc>
                          <a:spcPct val="100000"/>
                        </a:lnSpc>
                        <a:spcBef>
                          <a:spcPts val="0"/>
                        </a:spcBef>
                        <a:spcAft>
                          <a:spcPts val="0"/>
                        </a:spcAft>
                      </a:pPr>
                      <a:r>
                        <a:rPr lang="en-US" sz="1400" dirty="0">
                          <a:latin typeface="Century Gothic"/>
                          <a:ea typeface="Calibri"/>
                          <a:cs typeface="Arial"/>
                        </a:rPr>
                        <a:t>Teachers plan for project based and interdisciplinary work where technology is used as </a:t>
                      </a:r>
                      <a:r>
                        <a:rPr lang="en-US" sz="1400" dirty="0" smtClean="0">
                          <a:latin typeface="Century Gothic"/>
                          <a:ea typeface="Calibri"/>
                          <a:cs typeface="Arial"/>
                        </a:rPr>
                        <a:t>appropriate.</a:t>
                      </a:r>
                      <a:endParaRPr lang="en-US" sz="14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0000"/>
                        </a:lnSpc>
                        <a:spcBef>
                          <a:spcPts val="0"/>
                        </a:spcBef>
                        <a:spcAft>
                          <a:spcPts val="0"/>
                        </a:spcAft>
                      </a:pPr>
                      <a:r>
                        <a:rPr lang="en-US" sz="1400" dirty="0">
                          <a:latin typeface="Century Gothic"/>
                          <a:ea typeface="Calibri"/>
                          <a:cs typeface="Arial"/>
                        </a:rPr>
                        <a:t>Students work cooperatively using several relevant technologies. </a:t>
                      </a:r>
                      <a:endParaRPr lang="en-US" sz="14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35536">
                <a:tc>
                  <a:txBody>
                    <a:bodyPr/>
                    <a:lstStyle/>
                    <a:p>
                      <a:pPr marL="0" marR="0">
                        <a:lnSpc>
                          <a:spcPct val="100000"/>
                        </a:lnSpc>
                        <a:spcBef>
                          <a:spcPts val="0"/>
                        </a:spcBef>
                        <a:spcAft>
                          <a:spcPts val="0"/>
                        </a:spcAft>
                      </a:pPr>
                      <a:r>
                        <a:rPr lang="en-US" sz="1400" b="1" dirty="0">
                          <a:latin typeface="Century Gothic"/>
                          <a:ea typeface="Calibri"/>
                          <a:cs typeface="Arial"/>
                        </a:rPr>
                        <a:t>Invention Stage</a:t>
                      </a:r>
                      <a:endParaRPr lang="en-US" sz="14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ECFF"/>
                    </a:solidFill>
                  </a:tcPr>
                </a:tc>
                <a:tc>
                  <a:txBody>
                    <a:bodyPr/>
                    <a:lstStyle/>
                    <a:p>
                      <a:pPr marL="0" marR="0">
                        <a:lnSpc>
                          <a:spcPct val="100000"/>
                        </a:lnSpc>
                        <a:spcBef>
                          <a:spcPts val="0"/>
                        </a:spcBef>
                        <a:spcAft>
                          <a:spcPts val="0"/>
                        </a:spcAft>
                      </a:pPr>
                      <a:r>
                        <a:rPr lang="en-US" sz="1400" dirty="0">
                          <a:latin typeface="Century Gothic"/>
                          <a:ea typeface="Calibri"/>
                          <a:cs typeface="Arial"/>
                        </a:rPr>
                        <a:t>Teachers plan for activities that involve the discovery of new used for technology tools.</a:t>
                      </a:r>
                      <a:endParaRPr lang="en-US" sz="14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0000"/>
                        </a:lnSpc>
                        <a:spcBef>
                          <a:spcPts val="0"/>
                        </a:spcBef>
                        <a:spcAft>
                          <a:spcPts val="0"/>
                        </a:spcAft>
                      </a:pPr>
                      <a:r>
                        <a:rPr lang="en-US" sz="1400" dirty="0">
                          <a:latin typeface="Century Gothic"/>
                          <a:ea typeface="Calibri"/>
                          <a:cs typeface="Arial"/>
                        </a:rPr>
                        <a:t>Students work on exploring new technologies and using </a:t>
                      </a:r>
                      <a:r>
                        <a:rPr lang="en-US" sz="1400" dirty="0" smtClean="0">
                          <a:latin typeface="Century Gothic"/>
                          <a:ea typeface="Calibri"/>
                          <a:cs typeface="Arial"/>
                        </a:rPr>
                        <a:t>them</a:t>
                      </a:r>
                      <a:r>
                        <a:rPr lang="en-US" sz="1400" baseline="0" dirty="0" smtClean="0">
                          <a:latin typeface="Century Gothic"/>
                          <a:ea typeface="Calibri"/>
                          <a:cs typeface="Arial"/>
                        </a:rPr>
                        <a:t> for completing their projects. </a:t>
                      </a:r>
                      <a:endParaRPr lang="en-US" sz="14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xmlns="" val="166747373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990600"/>
            <a:ext cx="6347910" cy="685800"/>
          </a:xfrm>
        </p:spPr>
        <p:txBody>
          <a:bodyPr>
            <a:noAutofit/>
          </a:bodyPr>
          <a:lstStyle/>
          <a:p>
            <a:r>
              <a:rPr lang="en-US" sz="3200" b="1" dirty="0" smtClean="0">
                <a:ln w="12700">
                  <a:solidFill>
                    <a:schemeClr val="tx1">
                      <a:lumMod val="95000"/>
                      <a:lumOff val="5000"/>
                    </a:schemeClr>
                  </a:solidFill>
                  <a:prstDash val="solid"/>
                </a:ln>
                <a:solidFill>
                  <a:schemeClr val="bg2">
                    <a:lumMod val="75000"/>
                  </a:schemeClr>
                </a:solidFill>
                <a:effectLst>
                  <a:outerShdw blurRad="41275" dist="20320" dir="1800000" algn="tl" rotWithShape="0">
                    <a:srgbClr val="000000">
                      <a:alpha val="40000"/>
                    </a:srgbClr>
                  </a:outerShdw>
                </a:effectLst>
              </a:rPr>
              <a:t>Issues for Consideration</a:t>
            </a:r>
            <a:endParaRPr lang="en-US" sz="2800" b="1" dirty="0">
              <a:ln w="12700">
                <a:solidFill>
                  <a:schemeClr val="tx1">
                    <a:lumMod val="95000"/>
                    <a:lumOff val="5000"/>
                  </a:schemeClr>
                </a:solidFill>
                <a:prstDash val="solid"/>
              </a:ln>
              <a:solidFill>
                <a:schemeClr val="bg2">
                  <a:lumMod val="75000"/>
                </a:schemeClr>
              </a:solidFill>
              <a:effectLst>
                <a:outerShdw blurRad="41275" dist="20320" dir="1800000" algn="tl" rotWithShape="0">
                  <a:srgbClr val="000000">
                    <a:alpha val="40000"/>
                  </a:srgbClr>
                </a:outerShdw>
              </a:effectLst>
            </a:endParaRPr>
          </a:p>
        </p:txBody>
      </p:sp>
      <p:sp>
        <p:nvSpPr>
          <p:cNvPr id="3" name="Content Placeholder 2"/>
          <p:cNvSpPr>
            <a:spLocks noGrp="1"/>
          </p:cNvSpPr>
          <p:nvPr>
            <p:ph idx="1"/>
          </p:nvPr>
        </p:nvSpPr>
        <p:spPr>
          <a:xfrm>
            <a:off x="990600" y="2057400"/>
            <a:ext cx="7010400" cy="3775229"/>
          </a:xfrm>
        </p:spPr>
        <p:txBody>
          <a:bodyPr>
            <a:noAutofit/>
          </a:bodyPr>
          <a:lstStyle/>
          <a:p>
            <a:pPr marL="457200" indent="-457200">
              <a:buSzPct val="100000"/>
              <a:buFont typeface="Wingdings" pitchFamily="2" charset="2"/>
              <a:buChar char=""/>
            </a:pPr>
            <a:r>
              <a:rPr lang="en-US" dirty="0" smtClean="0">
                <a:solidFill>
                  <a:schemeClr val="tx1">
                    <a:lumMod val="95000"/>
                    <a:lumOff val="5000"/>
                  </a:schemeClr>
                </a:solidFill>
              </a:rPr>
              <a:t>Digital Divide </a:t>
            </a:r>
          </a:p>
          <a:p>
            <a:pPr marL="457200" indent="-457200">
              <a:buSzPct val="100000"/>
              <a:buFont typeface="Wingdings" pitchFamily="2" charset="2"/>
              <a:buChar char=""/>
            </a:pPr>
            <a:r>
              <a:rPr lang="en-US" dirty="0" smtClean="0">
                <a:solidFill>
                  <a:schemeClr val="tx1">
                    <a:lumMod val="95000"/>
                    <a:lumOff val="5000"/>
                  </a:schemeClr>
                </a:solidFill>
              </a:rPr>
              <a:t>Copyright and Plagiarism</a:t>
            </a:r>
          </a:p>
          <a:p>
            <a:pPr marL="457200" indent="-457200">
              <a:buSzPct val="100000"/>
              <a:buFont typeface="Wingdings" pitchFamily="2" charset="2"/>
              <a:buChar char=""/>
            </a:pPr>
            <a:r>
              <a:rPr lang="en-US" dirty="0" smtClean="0">
                <a:solidFill>
                  <a:schemeClr val="tx1">
                    <a:lumMod val="95000"/>
                    <a:lumOff val="5000"/>
                  </a:schemeClr>
                </a:solidFill>
              </a:rPr>
              <a:t>Piracy</a:t>
            </a:r>
          </a:p>
          <a:p>
            <a:pPr marL="457200" indent="-457200">
              <a:buSzPct val="100000"/>
              <a:buFont typeface="Wingdings" pitchFamily="2" charset="2"/>
              <a:buChar char=""/>
            </a:pPr>
            <a:r>
              <a:rPr lang="en-US" dirty="0" smtClean="0">
                <a:solidFill>
                  <a:schemeClr val="tx1">
                    <a:lumMod val="95000"/>
                    <a:lumOff val="5000"/>
                  </a:schemeClr>
                </a:solidFill>
              </a:rPr>
              <a:t>Privacy and Confidentiality</a:t>
            </a:r>
          </a:p>
          <a:p>
            <a:pPr marL="457200" indent="-457200">
              <a:buSzPct val="100000"/>
              <a:buFont typeface="Wingdings" pitchFamily="2" charset="2"/>
              <a:buChar char=""/>
            </a:pPr>
            <a:r>
              <a:rPr lang="en-US" dirty="0" smtClean="0">
                <a:solidFill>
                  <a:schemeClr val="tx1">
                    <a:lumMod val="95000"/>
                    <a:lumOff val="5000"/>
                  </a:schemeClr>
                </a:solidFill>
              </a:rPr>
              <a:t>Security and Identity Theft</a:t>
            </a:r>
          </a:p>
          <a:p>
            <a:pPr marL="457200" indent="-457200">
              <a:buSzPct val="100000"/>
              <a:buFont typeface="Wingdings" pitchFamily="2" charset="2"/>
              <a:buChar char=""/>
            </a:pPr>
            <a:r>
              <a:rPr lang="en-US" dirty="0" smtClean="0">
                <a:solidFill>
                  <a:schemeClr val="tx1">
                    <a:lumMod val="95000"/>
                    <a:lumOff val="5000"/>
                  </a:schemeClr>
                </a:solidFill>
              </a:rPr>
              <a:t>Health Risks </a:t>
            </a:r>
          </a:p>
          <a:p>
            <a:pPr marL="457200" indent="-457200">
              <a:buSzPct val="100000"/>
              <a:buFont typeface="Wingdings" pitchFamily="2" charset="2"/>
              <a:buChar char=""/>
            </a:pPr>
            <a:r>
              <a:rPr lang="en-US" dirty="0" smtClean="0">
                <a:solidFill>
                  <a:schemeClr val="tx1">
                    <a:lumMod val="95000"/>
                    <a:lumOff val="5000"/>
                  </a:schemeClr>
                </a:solidFill>
              </a:rPr>
              <a:t>Social  Issues</a:t>
            </a:r>
          </a:p>
          <a:p>
            <a:pPr marL="457200" indent="-457200">
              <a:buSzPct val="100000"/>
              <a:buFont typeface="Wingdings" pitchFamily="2" charset="2"/>
              <a:buChar char=""/>
            </a:pPr>
            <a:r>
              <a:rPr lang="en-US" dirty="0" smtClean="0">
                <a:solidFill>
                  <a:schemeClr val="tx1">
                    <a:lumMod val="95000"/>
                    <a:lumOff val="5000"/>
                  </a:schemeClr>
                </a:solidFill>
              </a:rPr>
              <a:t>Other … ?</a:t>
            </a:r>
            <a:endParaRPr lang="en-US" dirty="0">
              <a:solidFill>
                <a:schemeClr val="tx2">
                  <a:lumMod val="60000"/>
                  <a:lumOff val="40000"/>
                </a:schemeClr>
              </a:solidFill>
            </a:endParaRPr>
          </a:p>
        </p:txBody>
      </p:sp>
      <p:pic>
        <p:nvPicPr>
          <p:cNvPr id="1026" name="Picture 2" descr="C:\Users\VAIO\AppData\Local\Microsoft\Windows\Temporary Internet Files\Content.IE5\DT9VO0PA\MC900434389[1].wmf"/>
          <p:cNvPicPr>
            <a:picLocks noChangeAspect="1" noChangeArrowheads="1"/>
          </p:cNvPicPr>
          <p:nvPr/>
        </p:nvPicPr>
        <p:blipFill>
          <a:blip r:embed="rId2" cstate="print"/>
          <a:srcRect/>
          <a:stretch>
            <a:fillRect/>
          </a:stretch>
        </p:blipFill>
        <p:spPr bwMode="auto">
          <a:xfrm>
            <a:off x="6400800" y="1143000"/>
            <a:ext cx="1597959" cy="2362200"/>
          </a:xfrm>
          <a:prstGeom prst="rect">
            <a:avLst/>
          </a:prstGeom>
          <a:ln>
            <a:noFill/>
          </a:ln>
          <a:effectLst>
            <a:outerShdw blurRad="292100" dist="139700" dir="2700000" algn="tl" rotWithShape="0">
              <a:srgbClr val="333333">
                <a:alpha val="65000"/>
              </a:srgbClr>
            </a:outerShdw>
          </a:effectLst>
        </p:spPr>
      </p:pic>
      <p:sp>
        <p:nvSpPr>
          <p:cNvPr id="6" name="TextBox 5"/>
          <p:cNvSpPr txBox="1"/>
          <p:nvPr/>
        </p:nvSpPr>
        <p:spPr>
          <a:xfrm>
            <a:off x="4800600" y="152400"/>
            <a:ext cx="3200400" cy="276999"/>
          </a:xfrm>
          <a:prstGeom prst="rect">
            <a:avLst/>
          </a:prstGeom>
          <a:noFill/>
        </p:spPr>
        <p:txBody>
          <a:bodyPr wrap="square" rtlCol="0">
            <a:spAutoFit/>
          </a:bodyPr>
          <a:lstStyle/>
          <a:p>
            <a:pPr algn="ctr"/>
            <a:r>
              <a:rPr lang="en-US" sz="1200" b="1" dirty="0" smtClean="0">
                <a:solidFill>
                  <a:schemeClr val="bg1"/>
                </a:solidFill>
                <a:effectLst>
                  <a:outerShdw blurRad="38100" dist="38100" dir="2700000" algn="tl">
                    <a:srgbClr val="000000">
                      <a:alpha val="43137"/>
                    </a:srgbClr>
                  </a:outerShdw>
                </a:effectLst>
              </a:rPr>
              <a:t>Teaching &amp; Learning in the Digital Age</a:t>
            </a:r>
            <a:endParaRPr lang="en-US" sz="1200" b="1" dirty="0">
              <a:solidFill>
                <a:schemeClr val="bg1"/>
              </a:solidFill>
              <a:effectLst>
                <a:outerShdw blurRad="38100" dist="38100" dir="2700000" algn="tl">
                  <a:srgbClr val="000000">
                    <a:alpha val="43137"/>
                  </a:srgbClr>
                </a:outerShdw>
              </a:effectLst>
            </a:endParaRPr>
          </a:p>
        </p:txBody>
      </p:sp>
      <p:pic>
        <p:nvPicPr>
          <p:cNvPr id="1028" name="Picture 4" descr="C:\Users\VAIO\AppData\Local\Microsoft\Windows\Temporary Internet Files\Content.IE5\N3N7GMV5\MC900437563[1].wmf"/>
          <p:cNvPicPr>
            <a:picLocks noChangeAspect="1" noChangeArrowheads="1"/>
          </p:cNvPicPr>
          <p:nvPr/>
        </p:nvPicPr>
        <p:blipFill>
          <a:blip r:embed="rId3" cstate="print"/>
          <a:srcRect/>
          <a:stretch>
            <a:fillRect/>
          </a:stretch>
        </p:blipFill>
        <p:spPr bwMode="auto">
          <a:xfrm>
            <a:off x="6629400" y="3962400"/>
            <a:ext cx="1420795" cy="1450975"/>
          </a:xfrm>
          <a:prstGeom prst="rect">
            <a:avLst/>
          </a:prstGeom>
          <a:noFill/>
        </p:spPr>
      </p:pic>
    </p:spTree>
    <p:extLst>
      <p:ext uri="{BB962C8B-B14F-4D97-AF65-F5344CB8AC3E}">
        <p14:creationId xmlns:p14="http://schemas.microsoft.com/office/powerpoint/2010/main" xmlns="" val="16674737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990600"/>
            <a:ext cx="6347910" cy="685800"/>
          </a:xfrm>
        </p:spPr>
        <p:txBody>
          <a:bodyPr>
            <a:noAutofit/>
          </a:bodyPr>
          <a:lstStyle/>
          <a:p>
            <a:r>
              <a:rPr lang="en-US" sz="3200" b="1" dirty="0" smtClean="0">
                <a:ln w="12700">
                  <a:solidFill>
                    <a:schemeClr val="tx1">
                      <a:lumMod val="95000"/>
                      <a:lumOff val="5000"/>
                    </a:schemeClr>
                  </a:solidFill>
                  <a:prstDash val="solid"/>
                </a:ln>
                <a:solidFill>
                  <a:schemeClr val="bg2">
                    <a:lumMod val="75000"/>
                  </a:schemeClr>
                </a:solidFill>
                <a:effectLst>
                  <a:outerShdw blurRad="41275" dist="20320" dir="1800000" algn="tl" rotWithShape="0">
                    <a:srgbClr val="000000">
                      <a:alpha val="40000"/>
                    </a:srgbClr>
                  </a:outerShdw>
                </a:effectLst>
              </a:rPr>
              <a:t>Note regarding resources</a:t>
            </a:r>
            <a:endParaRPr lang="en-US" sz="2800" b="1" dirty="0">
              <a:ln w="12700">
                <a:solidFill>
                  <a:schemeClr val="tx1">
                    <a:lumMod val="95000"/>
                    <a:lumOff val="5000"/>
                  </a:schemeClr>
                </a:solidFill>
                <a:prstDash val="solid"/>
              </a:ln>
              <a:solidFill>
                <a:schemeClr val="bg2">
                  <a:lumMod val="75000"/>
                </a:schemeClr>
              </a:solidFill>
              <a:effectLst>
                <a:outerShdw blurRad="41275" dist="20320" dir="1800000" algn="tl" rotWithShape="0">
                  <a:srgbClr val="000000">
                    <a:alpha val="40000"/>
                  </a:srgbClr>
                </a:outerShdw>
              </a:effectLst>
            </a:endParaRPr>
          </a:p>
        </p:txBody>
      </p:sp>
      <p:sp>
        <p:nvSpPr>
          <p:cNvPr id="3" name="Content Placeholder 2"/>
          <p:cNvSpPr>
            <a:spLocks noGrp="1"/>
          </p:cNvSpPr>
          <p:nvPr>
            <p:ph idx="1"/>
          </p:nvPr>
        </p:nvSpPr>
        <p:spPr>
          <a:xfrm>
            <a:off x="990600" y="2057400"/>
            <a:ext cx="7391400" cy="3775229"/>
          </a:xfrm>
        </p:spPr>
        <p:txBody>
          <a:bodyPr>
            <a:noAutofit/>
          </a:bodyPr>
          <a:lstStyle/>
          <a:p>
            <a:pPr marL="0" indent="0">
              <a:buSzPct val="100000"/>
              <a:buNone/>
            </a:pPr>
            <a:r>
              <a:rPr lang="en-US" dirty="0" smtClean="0">
                <a:solidFill>
                  <a:schemeClr val="tx1">
                    <a:lumMod val="95000"/>
                    <a:lumOff val="5000"/>
                  </a:schemeClr>
                </a:solidFill>
              </a:rPr>
              <a:t>Evaluate prior to use considering the cultural context as well as the learner level and needs. </a:t>
            </a:r>
          </a:p>
          <a:p>
            <a:pPr marL="0" indent="0">
              <a:buSzPct val="100000"/>
              <a:buNone/>
            </a:pPr>
            <a:endParaRPr lang="en-US" dirty="0">
              <a:solidFill>
                <a:schemeClr val="tx1">
                  <a:lumMod val="95000"/>
                  <a:lumOff val="5000"/>
                </a:schemeClr>
              </a:solidFill>
            </a:endParaRPr>
          </a:p>
          <a:p>
            <a:pPr marL="0" indent="0">
              <a:buSzPct val="100000"/>
              <a:buNone/>
            </a:pPr>
            <a:r>
              <a:rPr lang="en-US" b="1" dirty="0" smtClean="0">
                <a:solidFill>
                  <a:schemeClr val="tx1">
                    <a:lumMod val="95000"/>
                    <a:lumOff val="5000"/>
                  </a:schemeClr>
                </a:solidFill>
              </a:rPr>
              <a:t>Website evaluation criteria:</a:t>
            </a:r>
          </a:p>
          <a:p>
            <a:pPr marL="0" indent="0">
              <a:buSzPct val="100000"/>
              <a:buNone/>
            </a:pPr>
            <a:r>
              <a:rPr lang="en-US" sz="1600" dirty="0">
                <a:solidFill>
                  <a:schemeClr val="tx1">
                    <a:lumMod val="95000"/>
                    <a:lumOff val="5000"/>
                  </a:schemeClr>
                </a:solidFill>
                <a:hlinkClick r:id="rId2"/>
              </a:rPr>
              <a:t>http://</a:t>
            </a:r>
            <a:r>
              <a:rPr lang="en-US" sz="1600" dirty="0" smtClean="0">
                <a:solidFill>
                  <a:schemeClr val="tx1">
                    <a:lumMod val="95000"/>
                    <a:lumOff val="5000"/>
                  </a:schemeClr>
                </a:solidFill>
                <a:hlinkClick r:id="rId2"/>
              </a:rPr>
              <a:t>lib.nmsu.edu/instruction/evalcrit.html</a:t>
            </a:r>
            <a:r>
              <a:rPr lang="en-US" sz="1600" dirty="0" smtClean="0">
                <a:solidFill>
                  <a:schemeClr val="tx1">
                    <a:lumMod val="95000"/>
                    <a:lumOff val="5000"/>
                  </a:schemeClr>
                </a:solidFill>
              </a:rPr>
              <a:t> </a:t>
            </a:r>
          </a:p>
          <a:p>
            <a:pPr marL="0" indent="0">
              <a:buSzPct val="100000"/>
              <a:buNone/>
            </a:pPr>
            <a:r>
              <a:rPr lang="en-US" sz="1600" dirty="0">
                <a:solidFill>
                  <a:schemeClr val="tx1">
                    <a:lumMod val="95000"/>
                    <a:lumOff val="5000"/>
                  </a:schemeClr>
                </a:solidFill>
                <a:hlinkClick r:id="rId3"/>
              </a:rPr>
              <a:t>http://</a:t>
            </a:r>
            <a:r>
              <a:rPr lang="en-US" sz="1600" dirty="0" smtClean="0">
                <a:solidFill>
                  <a:schemeClr val="tx1">
                    <a:lumMod val="95000"/>
                    <a:lumOff val="5000"/>
                  </a:schemeClr>
                </a:solidFill>
                <a:hlinkClick r:id="rId3"/>
              </a:rPr>
              <a:t>www.lesley.edu/library/guides/research/evaluating_web.html</a:t>
            </a:r>
            <a:r>
              <a:rPr lang="en-US" sz="1600" dirty="0" smtClean="0">
                <a:solidFill>
                  <a:schemeClr val="tx1">
                    <a:lumMod val="95000"/>
                    <a:lumOff val="5000"/>
                  </a:schemeClr>
                </a:solidFill>
              </a:rPr>
              <a:t> </a:t>
            </a:r>
          </a:p>
          <a:p>
            <a:pPr marL="0" indent="0">
              <a:buSzPct val="100000"/>
              <a:buNone/>
            </a:pPr>
            <a:r>
              <a:rPr lang="en-US" sz="1600" dirty="0">
                <a:solidFill>
                  <a:schemeClr val="tx1">
                    <a:lumMod val="95000"/>
                    <a:lumOff val="5000"/>
                  </a:schemeClr>
                </a:solidFill>
                <a:hlinkClick r:id="rId4"/>
              </a:rPr>
              <a:t>http://</a:t>
            </a:r>
            <a:r>
              <a:rPr lang="en-US" sz="1600" dirty="0" smtClean="0">
                <a:solidFill>
                  <a:schemeClr val="tx1">
                    <a:lumMod val="95000"/>
                    <a:lumOff val="5000"/>
                  </a:schemeClr>
                </a:solidFill>
                <a:hlinkClick r:id="rId4"/>
              </a:rPr>
              <a:t>www.library.kent.edu/page/10475</a:t>
            </a:r>
            <a:r>
              <a:rPr lang="en-US" sz="1600" dirty="0" smtClean="0">
                <a:solidFill>
                  <a:schemeClr val="tx1">
                    <a:lumMod val="95000"/>
                    <a:lumOff val="5000"/>
                  </a:schemeClr>
                </a:solidFill>
              </a:rPr>
              <a:t> </a:t>
            </a:r>
          </a:p>
          <a:p>
            <a:pPr marL="0" indent="0">
              <a:buSzPct val="100000"/>
              <a:buNone/>
            </a:pPr>
            <a:r>
              <a:rPr lang="en-US" sz="1600" dirty="0">
                <a:solidFill>
                  <a:schemeClr val="tx1">
                    <a:lumMod val="95000"/>
                    <a:lumOff val="5000"/>
                  </a:schemeClr>
                </a:solidFill>
                <a:hlinkClick r:id="rId5"/>
              </a:rPr>
              <a:t>http://</a:t>
            </a:r>
            <a:r>
              <a:rPr lang="en-US" sz="1600" dirty="0" smtClean="0">
                <a:solidFill>
                  <a:schemeClr val="tx1">
                    <a:lumMod val="95000"/>
                    <a:lumOff val="5000"/>
                  </a:schemeClr>
                </a:solidFill>
                <a:hlinkClick r:id="rId5"/>
              </a:rPr>
              <a:t>zu.libguides.com/content.php?pid=268323&amp;sid=2218985</a:t>
            </a:r>
            <a:r>
              <a:rPr lang="en-US" sz="1600" dirty="0" smtClean="0">
                <a:solidFill>
                  <a:schemeClr val="tx1">
                    <a:lumMod val="95000"/>
                    <a:lumOff val="5000"/>
                  </a:schemeClr>
                </a:solidFill>
              </a:rPr>
              <a:t> (Zayed University Library Website)</a:t>
            </a:r>
          </a:p>
          <a:p>
            <a:pPr marL="0" indent="0">
              <a:buSzPct val="100000"/>
              <a:buNone/>
            </a:pPr>
            <a:endParaRPr lang="en-US" dirty="0">
              <a:solidFill>
                <a:schemeClr val="tx2">
                  <a:lumMod val="60000"/>
                  <a:lumOff val="40000"/>
                </a:schemeClr>
              </a:solidFill>
            </a:endParaRPr>
          </a:p>
        </p:txBody>
      </p:sp>
      <p:sp>
        <p:nvSpPr>
          <p:cNvPr id="6" name="TextBox 5"/>
          <p:cNvSpPr txBox="1"/>
          <p:nvPr/>
        </p:nvSpPr>
        <p:spPr>
          <a:xfrm>
            <a:off x="4800600" y="152400"/>
            <a:ext cx="3200400" cy="276999"/>
          </a:xfrm>
          <a:prstGeom prst="rect">
            <a:avLst/>
          </a:prstGeom>
          <a:noFill/>
        </p:spPr>
        <p:txBody>
          <a:bodyPr wrap="square" rtlCol="0">
            <a:spAutoFit/>
          </a:bodyPr>
          <a:lstStyle/>
          <a:p>
            <a:pPr algn="ctr"/>
            <a:r>
              <a:rPr lang="en-US" sz="1200" b="1" dirty="0" smtClean="0">
                <a:solidFill>
                  <a:schemeClr val="bg1"/>
                </a:solidFill>
                <a:effectLst>
                  <a:outerShdw blurRad="38100" dist="38100" dir="2700000" algn="tl">
                    <a:srgbClr val="000000">
                      <a:alpha val="43137"/>
                    </a:srgbClr>
                  </a:outerShdw>
                </a:effectLst>
              </a:rPr>
              <a:t>Teaching &amp; Learning in the Digital Age</a:t>
            </a:r>
            <a:endParaRPr lang="en-US" sz="1200" b="1"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408860606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p:cNvSpPr txBox="1">
            <a:spLocks/>
          </p:cNvSpPr>
          <p:nvPr/>
        </p:nvSpPr>
        <p:spPr>
          <a:xfrm>
            <a:off x="1043490" y="1027664"/>
            <a:ext cx="7186110" cy="1595402"/>
          </a:xfrm>
          <a:prstGeom prst="rect">
            <a:avLst/>
          </a:prstGeom>
        </p:spPr>
        <p:txBody>
          <a:bodyPr/>
          <a:lst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32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Technologies for the 21</a:t>
            </a:r>
            <a:r>
              <a:rPr lang="en-US" sz="3200" b="1" baseline="3000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st</a:t>
            </a:r>
            <a:r>
              <a:rPr lang="en-US" sz="32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Century Website </a:t>
            </a:r>
            <a:endParaRPr lang="en-US" sz="3200" dirty="0"/>
          </a:p>
        </p:txBody>
      </p:sp>
      <p:pic>
        <p:nvPicPr>
          <p:cNvPr id="3074" name="Picture 2"/>
          <p:cNvPicPr>
            <a:picLocks noChangeAspect="1" noChangeArrowheads="1"/>
          </p:cNvPicPr>
          <p:nvPr/>
        </p:nvPicPr>
        <p:blipFill rotWithShape="1">
          <a:blip r:embed="rId2" cstate="print">
            <a:extLst>
              <a:ext uri="{28A0092B-C50C-407E-A947-70E740481C1C}">
                <a14:useLocalDpi xmlns:a14="http://schemas.microsoft.com/office/drawing/2010/main" xmlns="" val="0"/>
              </a:ext>
            </a:extLst>
          </a:blip>
          <a:srcRect t="20045" r="2752" b="29687"/>
          <a:stretch/>
        </p:blipFill>
        <p:spPr bwMode="auto">
          <a:xfrm>
            <a:off x="1043490" y="2133600"/>
            <a:ext cx="7186110" cy="398196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7" name="TextBox 6"/>
          <p:cNvSpPr txBox="1"/>
          <p:nvPr/>
        </p:nvSpPr>
        <p:spPr>
          <a:xfrm>
            <a:off x="4800600" y="152400"/>
            <a:ext cx="3200400" cy="276999"/>
          </a:xfrm>
          <a:prstGeom prst="rect">
            <a:avLst/>
          </a:prstGeom>
          <a:noFill/>
        </p:spPr>
        <p:txBody>
          <a:bodyPr wrap="square" rtlCol="0">
            <a:spAutoFit/>
          </a:bodyPr>
          <a:lstStyle/>
          <a:p>
            <a:pPr algn="ctr"/>
            <a:r>
              <a:rPr lang="en-US" sz="1200" b="1" dirty="0" smtClean="0">
                <a:solidFill>
                  <a:schemeClr val="bg1"/>
                </a:solidFill>
                <a:effectLst>
                  <a:outerShdw blurRad="38100" dist="38100" dir="2700000" algn="tl">
                    <a:srgbClr val="000000">
                      <a:alpha val="43137"/>
                    </a:srgbClr>
                  </a:outerShdw>
                </a:effectLst>
              </a:rPr>
              <a:t>Teaching &amp; Learning in the Digital Age</a:t>
            </a:r>
            <a:endParaRPr lang="en-US" sz="1200" b="1" dirty="0">
              <a:solidFill>
                <a:schemeClr val="bg1"/>
              </a:solidFill>
              <a:effectLst>
                <a:outerShdw blurRad="38100" dist="38100" dir="2700000" algn="tl">
                  <a:srgbClr val="000000">
                    <a:alpha val="43137"/>
                  </a:srgbClr>
                </a:outerShdw>
              </a:effectLst>
            </a:endParaRPr>
          </a:p>
        </p:txBody>
      </p:sp>
      <p:sp>
        <p:nvSpPr>
          <p:cNvPr id="6" name="Rectangle 5"/>
          <p:cNvSpPr/>
          <p:nvPr/>
        </p:nvSpPr>
        <p:spPr>
          <a:xfrm>
            <a:off x="2380072" y="6115568"/>
            <a:ext cx="4512946" cy="338554"/>
          </a:xfrm>
          <a:prstGeom prst="rect">
            <a:avLst/>
          </a:prstGeom>
        </p:spPr>
        <p:txBody>
          <a:bodyPr wrap="square">
            <a:spAutoFit/>
          </a:bodyPr>
          <a:lstStyle/>
          <a:p>
            <a:pPr algn="ctr"/>
            <a:r>
              <a:rPr lang="en-US" sz="1600" dirty="0">
                <a:hlinkClick r:id="rId3"/>
              </a:rPr>
              <a:t>http://newtech.coe.uh.edu</a:t>
            </a:r>
            <a:r>
              <a:rPr lang="en-US" sz="1600" dirty="0"/>
              <a:t> </a:t>
            </a:r>
          </a:p>
        </p:txBody>
      </p:sp>
    </p:spTree>
    <p:extLst>
      <p:ext uri="{BB962C8B-B14F-4D97-AF65-F5344CB8AC3E}">
        <p14:creationId xmlns:p14="http://schemas.microsoft.com/office/powerpoint/2010/main" xmlns="" val="105538111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2"/>
          <p:cNvSpPr txBox="1">
            <a:spLocks/>
          </p:cNvSpPr>
          <p:nvPr/>
        </p:nvSpPr>
        <p:spPr>
          <a:xfrm>
            <a:off x="1043490" y="1027664"/>
            <a:ext cx="7024744" cy="572536"/>
          </a:xfrm>
          <a:prstGeom prst="rect">
            <a:avLst/>
          </a:prstGeom>
        </p:spPr>
        <p:txBody>
          <a:bodyPr/>
          <a:lst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32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Some Web 2.0 Resources</a:t>
            </a:r>
            <a:endParaRPr lang="en-US" sz="3200" dirty="0"/>
          </a:p>
        </p:txBody>
      </p:sp>
      <p:sp>
        <p:nvSpPr>
          <p:cNvPr id="3" name="Content Placeholder 3"/>
          <p:cNvSpPr txBox="1">
            <a:spLocks/>
          </p:cNvSpPr>
          <p:nvPr/>
        </p:nvSpPr>
        <p:spPr>
          <a:xfrm>
            <a:off x="1043490" y="1600200"/>
            <a:ext cx="7024744" cy="4648200"/>
          </a:xfrm>
          <a:prstGeom prst="rect">
            <a:avLst/>
          </a:prstGeom>
          <a:solidFill>
            <a:schemeClr val="bg1"/>
          </a:solidFill>
          <a:ln>
            <a:solidFill>
              <a:schemeClr val="bg1"/>
            </a:solidFill>
          </a:ln>
        </p:spPr>
        <p:style>
          <a:lnRef idx="2">
            <a:schemeClr val="accent3"/>
          </a:lnRef>
          <a:fillRef idx="1">
            <a:schemeClr val="lt1"/>
          </a:fillRef>
          <a:effectRef idx="0">
            <a:schemeClr val="accent3"/>
          </a:effectRef>
          <a:fontRef idx="minor">
            <a:schemeClr val="dk1"/>
          </a:fontRef>
        </p:style>
        <p:txBody>
          <a:bodyPr>
            <a:normAutofit/>
          </a:bodyPr>
          <a:lst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dk1"/>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dk1"/>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dk1"/>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dk1"/>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dk1"/>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dk1"/>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dk1"/>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dk1"/>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dk1"/>
                </a:solidFill>
                <a:latin typeface="+mn-lt"/>
                <a:ea typeface="+mn-ea"/>
                <a:cs typeface="+mn-cs"/>
              </a:defRPr>
            </a:lvl9pPr>
          </a:lstStyle>
          <a:p>
            <a:pPr marL="68580" indent="0" algn="just">
              <a:buFont typeface="Wingdings 2" pitchFamily="18" charset="2"/>
              <a:buNone/>
            </a:pPr>
            <a:endParaRPr lang="en-US" sz="1800" b="1" dirty="0" smtClean="0"/>
          </a:p>
          <a:p>
            <a:pPr marL="68580" indent="0" algn="just">
              <a:buFont typeface="Wingdings 2" pitchFamily="18" charset="2"/>
              <a:buNone/>
            </a:pPr>
            <a:r>
              <a:rPr lang="en-US" sz="1800" b="1" dirty="0" smtClean="0"/>
              <a:t>Blogger:</a:t>
            </a:r>
            <a:r>
              <a:rPr lang="en-US" sz="1800" dirty="0" smtClean="0"/>
              <a:t>  </a:t>
            </a:r>
            <a:r>
              <a:rPr lang="en-US" sz="1800" dirty="0" smtClean="0">
                <a:hlinkClick r:id="rId2"/>
              </a:rPr>
              <a:t>www.blogger.com</a:t>
            </a:r>
            <a:r>
              <a:rPr lang="en-US" sz="1800" dirty="0" smtClean="0"/>
              <a:t>   </a:t>
            </a:r>
          </a:p>
          <a:p>
            <a:pPr marL="68580" indent="0" algn="just">
              <a:buFont typeface="Wingdings 2" pitchFamily="18" charset="2"/>
              <a:buNone/>
            </a:pPr>
            <a:r>
              <a:rPr lang="en-US" sz="1800" dirty="0" smtClean="0"/>
              <a:t>Free weblog publishing tool from Google, for sharing text, photos and video.</a:t>
            </a:r>
          </a:p>
          <a:p>
            <a:pPr marL="68580" indent="0" algn="just">
              <a:buNone/>
            </a:pPr>
            <a:r>
              <a:rPr lang="en-US" sz="1800" b="1" dirty="0"/>
              <a:t>Instant </a:t>
            </a:r>
            <a:r>
              <a:rPr lang="en-US" sz="1800" b="1" dirty="0" smtClean="0"/>
              <a:t>Poll:</a:t>
            </a:r>
            <a:r>
              <a:rPr lang="en-US" sz="1800" dirty="0" smtClean="0"/>
              <a:t> </a:t>
            </a:r>
            <a:r>
              <a:rPr lang="en-US" sz="1800" dirty="0">
                <a:hlinkClick r:id="rId3"/>
              </a:rPr>
              <a:t>www.polleverywhere.com</a:t>
            </a:r>
            <a:r>
              <a:rPr lang="en-US" sz="1800" dirty="0"/>
              <a:t> </a:t>
            </a:r>
            <a:endParaRPr lang="en-US" sz="1800" dirty="0" smtClean="0"/>
          </a:p>
          <a:p>
            <a:pPr marL="68580" indent="0" algn="just">
              <a:buNone/>
            </a:pPr>
            <a:r>
              <a:rPr lang="en-US" sz="1800" dirty="0" smtClean="0"/>
              <a:t>For instant polls and result displays</a:t>
            </a:r>
            <a:endParaRPr lang="en-US" sz="1800" dirty="0"/>
          </a:p>
          <a:p>
            <a:pPr marL="68580" indent="0" algn="just">
              <a:buNone/>
            </a:pPr>
            <a:r>
              <a:rPr lang="en-US" sz="1800" b="1" dirty="0"/>
              <a:t>Screenr:  </a:t>
            </a:r>
            <a:r>
              <a:rPr lang="en-US" sz="1800" dirty="0" smtClean="0">
                <a:hlinkClick r:id="rId4"/>
              </a:rPr>
              <a:t>www.screenr.com</a:t>
            </a:r>
            <a:r>
              <a:rPr lang="en-US" sz="1800" dirty="0" smtClean="0"/>
              <a:t> </a:t>
            </a:r>
            <a:endParaRPr lang="en-US" sz="1800" dirty="0"/>
          </a:p>
          <a:p>
            <a:pPr marL="68580" indent="0" algn="just">
              <a:buNone/>
            </a:pPr>
            <a:r>
              <a:rPr lang="en-US" sz="1800" dirty="0" smtClean="0"/>
              <a:t>Web based screen </a:t>
            </a:r>
            <a:r>
              <a:rPr lang="en-US" sz="1800" dirty="0"/>
              <a:t>recorder </a:t>
            </a:r>
            <a:r>
              <a:rPr lang="en-US" sz="1800" dirty="0" smtClean="0"/>
              <a:t>for sharing </a:t>
            </a:r>
            <a:r>
              <a:rPr lang="en-US" sz="1800" dirty="0"/>
              <a:t>your screencasts around the web</a:t>
            </a:r>
            <a:r>
              <a:rPr lang="en-US" sz="1800" dirty="0" smtClean="0"/>
              <a:t>.</a:t>
            </a:r>
          </a:p>
          <a:p>
            <a:pPr marL="68580" indent="0" algn="just">
              <a:buNone/>
            </a:pPr>
            <a:r>
              <a:rPr lang="en-US" sz="1800" b="1" dirty="0" smtClean="0"/>
              <a:t>Animoto: </a:t>
            </a:r>
            <a:r>
              <a:rPr lang="en-US" sz="1800" dirty="0"/>
              <a:t>- </a:t>
            </a:r>
            <a:r>
              <a:rPr lang="en-US" sz="1800" dirty="0" smtClean="0">
                <a:hlinkClick r:id="rId5"/>
              </a:rPr>
              <a:t>www.animoto.com</a:t>
            </a:r>
            <a:r>
              <a:rPr lang="en-US" sz="1800" dirty="0" smtClean="0"/>
              <a:t>  </a:t>
            </a:r>
            <a:endParaRPr lang="en-US" sz="1800" dirty="0"/>
          </a:p>
          <a:p>
            <a:pPr marL="68580" indent="0" algn="just">
              <a:buNone/>
            </a:pPr>
            <a:r>
              <a:rPr lang="en-US" sz="1800" dirty="0" smtClean="0"/>
              <a:t>Turns photos </a:t>
            </a:r>
            <a:r>
              <a:rPr lang="en-US" sz="1800" dirty="0"/>
              <a:t>and video clips into professional video </a:t>
            </a:r>
            <a:r>
              <a:rPr lang="en-US" sz="1800" dirty="0" smtClean="0"/>
              <a:t>slideshows. </a:t>
            </a:r>
          </a:p>
          <a:p>
            <a:pPr marL="68580" indent="0" algn="just">
              <a:buNone/>
            </a:pPr>
            <a:r>
              <a:rPr lang="en-US" sz="1800" b="1" dirty="0" smtClean="0"/>
              <a:t>Aviary: </a:t>
            </a:r>
            <a:r>
              <a:rPr lang="en-US" sz="1800" dirty="0" smtClean="0">
                <a:hlinkClick r:id="rId6"/>
              </a:rPr>
              <a:t>www.aviary.com</a:t>
            </a:r>
            <a:r>
              <a:rPr lang="en-US" sz="1800" dirty="0" smtClean="0"/>
              <a:t> </a:t>
            </a:r>
            <a:endParaRPr lang="en-US" sz="1800" dirty="0"/>
          </a:p>
          <a:p>
            <a:pPr marL="68580" indent="0" algn="just">
              <a:buNone/>
            </a:pPr>
            <a:r>
              <a:rPr lang="en-US" sz="1800" dirty="0" smtClean="0"/>
              <a:t>For quick and easy photo editing</a:t>
            </a:r>
            <a:endParaRPr lang="en-US" sz="1800" dirty="0"/>
          </a:p>
          <a:p>
            <a:pPr marL="68580" indent="0" algn="just">
              <a:buNone/>
            </a:pPr>
            <a:endParaRPr lang="en-US" sz="1800" dirty="0"/>
          </a:p>
          <a:p>
            <a:pPr marL="68580" indent="0" algn="just">
              <a:buNone/>
            </a:pPr>
            <a:endParaRPr lang="en-US" sz="1800" dirty="0"/>
          </a:p>
          <a:p>
            <a:pPr marL="68580" indent="0" algn="just">
              <a:buNone/>
            </a:pPr>
            <a:endParaRPr lang="en-US" sz="1800" dirty="0"/>
          </a:p>
          <a:p>
            <a:pPr marL="68580" indent="0" algn="just">
              <a:buNone/>
            </a:pPr>
            <a:endParaRPr lang="en-US" sz="1800" dirty="0"/>
          </a:p>
          <a:p>
            <a:pPr algn="just"/>
            <a:endParaRPr lang="en-US" sz="1800" dirty="0"/>
          </a:p>
          <a:p>
            <a:pPr marL="68580" indent="0" algn="just">
              <a:buFont typeface="Wingdings 2" pitchFamily="18" charset="2"/>
              <a:buNone/>
            </a:pPr>
            <a:endParaRPr lang="en-US" sz="1800" dirty="0" smtClean="0"/>
          </a:p>
          <a:p>
            <a:pPr algn="just"/>
            <a:endParaRPr lang="en-US" sz="1800" dirty="0"/>
          </a:p>
        </p:txBody>
      </p:sp>
      <p:sp>
        <p:nvSpPr>
          <p:cNvPr id="5" name="Content Placeholder 3"/>
          <p:cNvSpPr txBox="1">
            <a:spLocks/>
          </p:cNvSpPr>
          <p:nvPr/>
        </p:nvSpPr>
        <p:spPr>
          <a:xfrm>
            <a:off x="7162800" y="-1371600"/>
            <a:ext cx="6970776" cy="914400"/>
          </a:xfrm>
          <a:prstGeom prst="rect">
            <a:avLst/>
          </a:prstGeom>
          <a:solidFill>
            <a:schemeClr val="bg2">
              <a:lumMod val="20000"/>
              <a:lumOff val="80000"/>
            </a:schemeClr>
          </a:solidFill>
        </p:spPr>
        <p:style>
          <a:lnRef idx="2">
            <a:schemeClr val="accent3"/>
          </a:lnRef>
          <a:fillRef idx="1">
            <a:schemeClr val="lt1"/>
          </a:fillRef>
          <a:effectRef idx="0">
            <a:schemeClr val="accent3"/>
          </a:effectRef>
          <a:fontRef idx="minor">
            <a:schemeClr val="dk1"/>
          </a:fontRef>
        </p:style>
        <p:txBody>
          <a:bodyPr>
            <a:normAutofit/>
          </a:bodyPr>
          <a:lst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dk1"/>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dk1"/>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dk1"/>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dk1"/>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dk1"/>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dk1"/>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dk1"/>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dk1"/>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dk1"/>
                </a:solidFill>
                <a:latin typeface="+mn-lt"/>
                <a:ea typeface="+mn-ea"/>
                <a:cs typeface="+mn-cs"/>
              </a:defRPr>
            </a:lvl9pPr>
          </a:lstStyle>
          <a:p>
            <a:pPr marL="68580" indent="0" algn="just">
              <a:buFont typeface="Wingdings 2" pitchFamily="18" charset="2"/>
              <a:buNone/>
            </a:pPr>
            <a:endParaRPr lang="en-US" sz="1800" dirty="0"/>
          </a:p>
        </p:txBody>
      </p:sp>
      <p:sp>
        <p:nvSpPr>
          <p:cNvPr id="8" name="TextBox 7"/>
          <p:cNvSpPr txBox="1"/>
          <p:nvPr/>
        </p:nvSpPr>
        <p:spPr>
          <a:xfrm>
            <a:off x="4800600" y="152400"/>
            <a:ext cx="3200400" cy="276999"/>
          </a:xfrm>
          <a:prstGeom prst="rect">
            <a:avLst/>
          </a:prstGeom>
          <a:noFill/>
        </p:spPr>
        <p:txBody>
          <a:bodyPr wrap="square" rtlCol="0">
            <a:spAutoFit/>
          </a:bodyPr>
          <a:lstStyle/>
          <a:p>
            <a:pPr algn="ctr"/>
            <a:r>
              <a:rPr lang="en-US" sz="1200" b="1" dirty="0" smtClean="0">
                <a:solidFill>
                  <a:schemeClr val="bg1"/>
                </a:solidFill>
                <a:effectLst>
                  <a:outerShdw blurRad="38100" dist="38100" dir="2700000" algn="tl">
                    <a:srgbClr val="000000">
                      <a:alpha val="43137"/>
                    </a:srgbClr>
                  </a:outerShdw>
                </a:effectLst>
              </a:rPr>
              <a:t>Teaching &amp; Learning in the Digital Age</a:t>
            </a:r>
            <a:endParaRPr lang="en-US" sz="1200" b="1"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189168349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2"/>
          <p:cNvSpPr txBox="1">
            <a:spLocks/>
          </p:cNvSpPr>
          <p:nvPr/>
        </p:nvSpPr>
        <p:spPr>
          <a:xfrm>
            <a:off x="1043490" y="1027664"/>
            <a:ext cx="7024744" cy="1334536"/>
          </a:xfrm>
          <a:prstGeom prst="rect">
            <a:avLst/>
          </a:prstGeom>
        </p:spPr>
        <p:txBody>
          <a:bodyPr/>
          <a:lst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32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Web based integrated activities: The Webquest</a:t>
            </a:r>
          </a:p>
          <a:p>
            <a:endParaRPr lang="en-US" sz="3200" dirty="0"/>
          </a:p>
        </p:txBody>
      </p:sp>
      <p:sp>
        <p:nvSpPr>
          <p:cNvPr id="3" name="Content Placeholder 3"/>
          <p:cNvSpPr txBox="1">
            <a:spLocks/>
          </p:cNvSpPr>
          <p:nvPr/>
        </p:nvSpPr>
        <p:spPr>
          <a:xfrm>
            <a:off x="976256" y="2362200"/>
            <a:ext cx="7024744" cy="3886200"/>
          </a:xfrm>
          <a:prstGeom prst="rect">
            <a:avLst/>
          </a:prstGeom>
          <a:solidFill>
            <a:schemeClr val="bg1"/>
          </a:solidFill>
          <a:ln>
            <a:solidFill>
              <a:schemeClr val="bg1"/>
            </a:solidFill>
          </a:ln>
        </p:spPr>
        <p:style>
          <a:lnRef idx="2">
            <a:schemeClr val="accent3"/>
          </a:lnRef>
          <a:fillRef idx="1">
            <a:schemeClr val="lt1"/>
          </a:fillRef>
          <a:effectRef idx="0">
            <a:schemeClr val="accent3"/>
          </a:effectRef>
          <a:fontRef idx="minor">
            <a:schemeClr val="dk1"/>
          </a:fontRef>
        </p:style>
        <p:txBody>
          <a:bodyPr>
            <a:normAutofit/>
          </a:bodyPr>
          <a:lst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dk1"/>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dk1"/>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dk1"/>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dk1"/>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dk1"/>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dk1"/>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dk1"/>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dk1"/>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dk1"/>
                </a:solidFill>
                <a:latin typeface="+mn-lt"/>
                <a:ea typeface="+mn-ea"/>
                <a:cs typeface="+mn-cs"/>
              </a:defRPr>
            </a:lvl9pPr>
          </a:lstStyle>
          <a:p>
            <a:pPr marL="68580" indent="0" algn="just">
              <a:buFont typeface="Wingdings 2" pitchFamily="18" charset="2"/>
              <a:buNone/>
            </a:pPr>
            <a:endParaRPr lang="en-US" sz="1800" b="1" dirty="0" smtClean="0"/>
          </a:p>
          <a:p>
            <a:pPr marL="68580" indent="0" algn="just">
              <a:buNone/>
            </a:pPr>
            <a:r>
              <a:rPr lang="en-US" sz="1800" dirty="0">
                <a:hlinkClick r:id="rId2"/>
              </a:rPr>
              <a:t>http://</a:t>
            </a:r>
            <a:r>
              <a:rPr lang="en-US" sz="1800" dirty="0" smtClean="0">
                <a:hlinkClick r:id="rId2"/>
              </a:rPr>
              <a:t>webquest.sdsu.edu/about_webquests.html</a:t>
            </a:r>
          </a:p>
          <a:p>
            <a:pPr marL="68580" indent="0" algn="just">
              <a:buNone/>
            </a:pPr>
            <a:r>
              <a:rPr lang="en-US" sz="1800" dirty="0" smtClean="0">
                <a:hlinkClick r:id="rId2"/>
              </a:rPr>
              <a:t>http://webquest.org/</a:t>
            </a:r>
            <a:r>
              <a:rPr lang="en-US" sz="1800" dirty="0" smtClean="0"/>
              <a:t> </a:t>
            </a:r>
          </a:p>
          <a:p>
            <a:pPr marL="68580" indent="0" algn="just">
              <a:buNone/>
            </a:pPr>
            <a:r>
              <a:rPr lang="en-US" sz="1800" dirty="0" smtClean="0">
                <a:hlinkClick r:id="rId3"/>
              </a:rPr>
              <a:t>http</a:t>
            </a:r>
            <a:r>
              <a:rPr lang="en-US" sz="1800" dirty="0">
                <a:hlinkClick r:id="rId3"/>
              </a:rPr>
              <a:t>://questgarden.com</a:t>
            </a:r>
            <a:r>
              <a:rPr lang="en-US" sz="1800" dirty="0" smtClean="0">
                <a:hlinkClick r:id="rId3"/>
              </a:rPr>
              <a:t>/</a:t>
            </a:r>
            <a:r>
              <a:rPr lang="en-US" sz="1800" dirty="0" smtClean="0"/>
              <a:t> </a:t>
            </a:r>
          </a:p>
          <a:p>
            <a:pPr marL="68580" indent="0" algn="just">
              <a:buNone/>
            </a:pPr>
            <a:r>
              <a:rPr lang="en-US" sz="1800" dirty="0">
                <a:hlinkClick r:id="rId4"/>
              </a:rPr>
              <a:t>http://</a:t>
            </a:r>
            <a:r>
              <a:rPr lang="en-US" sz="1800" dirty="0" smtClean="0">
                <a:hlinkClick r:id="rId4"/>
              </a:rPr>
              <a:t>bestwebquests.com/</a:t>
            </a:r>
            <a:r>
              <a:rPr lang="en-US" sz="1800" dirty="0" smtClean="0"/>
              <a:t> </a:t>
            </a:r>
          </a:p>
          <a:p>
            <a:pPr marL="68580" indent="0" algn="just">
              <a:buNone/>
            </a:pPr>
            <a:r>
              <a:rPr lang="en-US" sz="1800" dirty="0">
                <a:hlinkClick r:id="rId5"/>
              </a:rPr>
              <a:t>http://www.zunal.com</a:t>
            </a:r>
            <a:r>
              <a:rPr lang="en-US" sz="1800" dirty="0" smtClean="0">
                <a:hlinkClick r:id="rId5"/>
              </a:rPr>
              <a:t>/</a:t>
            </a:r>
            <a:r>
              <a:rPr lang="en-US" sz="1800" dirty="0" smtClean="0"/>
              <a:t> </a:t>
            </a:r>
            <a:endParaRPr lang="en-US" sz="1800" dirty="0"/>
          </a:p>
          <a:p>
            <a:pPr marL="68580" indent="0" algn="just">
              <a:buNone/>
            </a:pPr>
            <a:r>
              <a:rPr lang="en-US" sz="1800" dirty="0">
                <a:hlinkClick r:id="rId6"/>
              </a:rPr>
              <a:t>http://nmolp.iwm.org.uk/webquests</a:t>
            </a:r>
            <a:r>
              <a:rPr lang="en-US" sz="1800" dirty="0" smtClean="0">
                <a:hlinkClick r:id="rId6"/>
              </a:rPr>
              <a:t>/</a:t>
            </a:r>
            <a:r>
              <a:rPr lang="en-US" sz="1800" dirty="0" smtClean="0"/>
              <a:t> </a:t>
            </a:r>
          </a:p>
          <a:p>
            <a:pPr marL="68580" indent="0" algn="just">
              <a:buNone/>
            </a:pPr>
            <a:r>
              <a:rPr lang="en-US" sz="1800" dirty="0">
                <a:hlinkClick r:id="rId7"/>
              </a:rPr>
              <a:t>http://</a:t>
            </a:r>
            <a:r>
              <a:rPr lang="en-US" sz="1800" dirty="0" smtClean="0">
                <a:hlinkClick r:id="rId7"/>
              </a:rPr>
              <a:t>www.schoolarabia.net/web_quests/main.htm</a:t>
            </a:r>
            <a:r>
              <a:rPr lang="en-US" sz="1800" dirty="0" smtClean="0"/>
              <a:t> (Arabic)</a:t>
            </a:r>
            <a:endParaRPr lang="en-US" sz="1800" dirty="0"/>
          </a:p>
          <a:p>
            <a:pPr marL="68580" indent="0" algn="just">
              <a:buNone/>
            </a:pPr>
            <a:endParaRPr lang="en-US" sz="1800" dirty="0"/>
          </a:p>
          <a:p>
            <a:pPr marL="68580" indent="0" algn="just">
              <a:buNone/>
            </a:pPr>
            <a:endParaRPr lang="en-US" sz="1800" dirty="0"/>
          </a:p>
          <a:p>
            <a:pPr algn="just"/>
            <a:endParaRPr lang="en-US" sz="1800" dirty="0"/>
          </a:p>
          <a:p>
            <a:pPr marL="68580" indent="0" algn="just">
              <a:buFont typeface="Wingdings 2" pitchFamily="18" charset="2"/>
              <a:buNone/>
            </a:pPr>
            <a:endParaRPr lang="en-US" sz="1800" dirty="0" smtClean="0"/>
          </a:p>
          <a:p>
            <a:pPr algn="just"/>
            <a:endParaRPr lang="en-US" sz="1800" dirty="0"/>
          </a:p>
        </p:txBody>
      </p:sp>
      <p:sp>
        <p:nvSpPr>
          <p:cNvPr id="5" name="Content Placeholder 3"/>
          <p:cNvSpPr txBox="1">
            <a:spLocks/>
          </p:cNvSpPr>
          <p:nvPr/>
        </p:nvSpPr>
        <p:spPr>
          <a:xfrm>
            <a:off x="7162800" y="-1371600"/>
            <a:ext cx="6970776" cy="914400"/>
          </a:xfrm>
          <a:prstGeom prst="rect">
            <a:avLst/>
          </a:prstGeom>
          <a:solidFill>
            <a:schemeClr val="bg2">
              <a:lumMod val="20000"/>
              <a:lumOff val="80000"/>
            </a:schemeClr>
          </a:solidFill>
        </p:spPr>
        <p:style>
          <a:lnRef idx="2">
            <a:schemeClr val="accent3"/>
          </a:lnRef>
          <a:fillRef idx="1">
            <a:schemeClr val="lt1"/>
          </a:fillRef>
          <a:effectRef idx="0">
            <a:schemeClr val="accent3"/>
          </a:effectRef>
          <a:fontRef idx="minor">
            <a:schemeClr val="dk1"/>
          </a:fontRef>
        </p:style>
        <p:txBody>
          <a:bodyPr>
            <a:normAutofit/>
          </a:bodyPr>
          <a:lst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dk1"/>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dk1"/>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dk1"/>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dk1"/>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dk1"/>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dk1"/>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dk1"/>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dk1"/>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dk1"/>
                </a:solidFill>
                <a:latin typeface="+mn-lt"/>
                <a:ea typeface="+mn-ea"/>
                <a:cs typeface="+mn-cs"/>
              </a:defRPr>
            </a:lvl9pPr>
          </a:lstStyle>
          <a:p>
            <a:pPr marL="68580" indent="0" algn="just">
              <a:buFont typeface="Wingdings 2" pitchFamily="18" charset="2"/>
              <a:buNone/>
            </a:pPr>
            <a:endParaRPr lang="en-US" sz="1800" dirty="0"/>
          </a:p>
        </p:txBody>
      </p:sp>
      <p:sp>
        <p:nvSpPr>
          <p:cNvPr id="8" name="TextBox 7"/>
          <p:cNvSpPr txBox="1"/>
          <p:nvPr/>
        </p:nvSpPr>
        <p:spPr>
          <a:xfrm>
            <a:off x="4800600" y="152400"/>
            <a:ext cx="3200400" cy="276999"/>
          </a:xfrm>
          <a:prstGeom prst="rect">
            <a:avLst/>
          </a:prstGeom>
          <a:noFill/>
        </p:spPr>
        <p:txBody>
          <a:bodyPr wrap="square" rtlCol="0">
            <a:spAutoFit/>
          </a:bodyPr>
          <a:lstStyle/>
          <a:p>
            <a:pPr algn="ctr"/>
            <a:r>
              <a:rPr lang="en-US" sz="1200" b="1" dirty="0" smtClean="0">
                <a:solidFill>
                  <a:schemeClr val="bg1"/>
                </a:solidFill>
                <a:effectLst>
                  <a:outerShdw blurRad="38100" dist="38100" dir="2700000" algn="tl">
                    <a:srgbClr val="000000">
                      <a:alpha val="43137"/>
                    </a:srgbClr>
                  </a:outerShdw>
                </a:effectLst>
              </a:rPr>
              <a:t>Teaching &amp; Learning in the Digital Age</a:t>
            </a:r>
            <a:endParaRPr lang="en-US" sz="1200" b="1"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397098787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2"/>
          <p:cNvSpPr txBox="1">
            <a:spLocks/>
          </p:cNvSpPr>
          <p:nvPr/>
        </p:nvSpPr>
        <p:spPr>
          <a:xfrm>
            <a:off x="1043490" y="1027664"/>
            <a:ext cx="7024744" cy="572536"/>
          </a:xfrm>
          <a:prstGeom prst="rect">
            <a:avLst/>
          </a:prstGeom>
        </p:spPr>
        <p:txBody>
          <a:bodyPr/>
          <a:lst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just"/>
            <a:r>
              <a:rPr lang="en-US" sz="32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Resource Educational Websites </a:t>
            </a:r>
            <a:endParaRPr lang="en-US" sz="3200" dirty="0"/>
          </a:p>
        </p:txBody>
      </p:sp>
      <p:sp>
        <p:nvSpPr>
          <p:cNvPr id="3" name="Content Placeholder 3"/>
          <p:cNvSpPr txBox="1">
            <a:spLocks/>
          </p:cNvSpPr>
          <p:nvPr/>
        </p:nvSpPr>
        <p:spPr>
          <a:xfrm>
            <a:off x="1043490" y="1600200"/>
            <a:ext cx="7262310" cy="4648200"/>
          </a:xfrm>
          <a:prstGeom prst="rect">
            <a:avLst/>
          </a:prstGeom>
          <a:solidFill>
            <a:schemeClr val="bg1"/>
          </a:solidFill>
          <a:ln>
            <a:solidFill>
              <a:schemeClr val="bg1"/>
            </a:solidFill>
          </a:ln>
        </p:spPr>
        <p:style>
          <a:lnRef idx="2">
            <a:schemeClr val="accent3"/>
          </a:lnRef>
          <a:fillRef idx="1">
            <a:schemeClr val="lt1"/>
          </a:fillRef>
          <a:effectRef idx="0">
            <a:schemeClr val="accent3"/>
          </a:effectRef>
          <a:fontRef idx="minor">
            <a:schemeClr val="dk1"/>
          </a:fontRef>
        </p:style>
        <p:txBody>
          <a:bodyPr>
            <a:normAutofit fontScale="92500" lnSpcReduction="10000"/>
          </a:bodyPr>
          <a:lst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dk1"/>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dk1"/>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dk1"/>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dk1"/>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dk1"/>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dk1"/>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dk1"/>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dk1"/>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dk1"/>
                </a:solidFill>
                <a:latin typeface="+mn-lt"/>
                <a:ea typeface="+mn-ea"/>
                <a:cs typeface="+mn-cs"/>
              </a:defRPr>
            </a:lvl9pPr>
          </a:lstStyle>
          <a:p>
            <a:pPr marL="68580" indent="0">
              <a:buFont typeface="Wingdings 2" pitchFamily="18" charset="2"/>
              <a:buNone/>
            </a:pPr>
            <a:endParaRPr lang="en-US" sz="1800" b="1" dirty="0" smtClean="0"/>
          </a:p>
          <a:p>
            <a:pPr marL="68580" indent="0">
              <a:buNone/>
            </a:pPr>
            <a:r>
              <a:rPr lang="en-US" sz="1800" b="1" dirty="0" smtClean="0"/>
              <a:t>UNESCO Education:</a:t>
            </a:r>
          </a:p>
          <a:p>
            <a:pPr marL="68580" indent="0">
              <a:buNone/>
            </a:pPr>
            <a:r>
              <a:rPr lang="en-US" sz="1800" dirty="0" smtClean="0"/>
              <a:t>English website: </a:t>
            </a:r>
            <a:r>
              <a:rPr lang="en-US" sz="1800" dirty="0">
                <a:hlinkClick r:id="rId2"/>
              </a:rPr>
              <a:t>http://www.unesco.org/new/en/education</a:t>
            </a:r>
            <a:r>
              <a:rPr lang="en-US" sz="1800" dirty="0" smtClean="0">
                <a:hlinkClick r:id="rId2"/>
              </a:rPr>
              <a:t>/</a:t>
            </a:r>
            <a:r>
              <a:rPr lang="en-US" sz="1800" dirty="0" smtClean="0"/>
              <a:t>  </a:t>
            </a:r>
          </a:p>
          <a:p>
            <a:pPr marL="68580" indent="0">
              <a:buNone/>
            </a:pPr>
            <a:r>
              <a:rPr lang="en-US" sz="1800" dirty="0" smtClean="0"/>
              <a:t>Arabic Website: </a:t>
            </a:r>
            <a:r>
              <a:rPr lang="en-US" sz="1800" dirty="0" smtClean="0">
                <a:hlinkClick r:id="rId3"/>
              </a:rPr>
              <a:t>http</a:t>
            </a:r>
            <a:r>
              <a:rPr lang="en-US" sz="1800" dirty="0">
                <a:hlinkClick r:id="rId3"/>
              </a:rPr>
              <a:t>://www.unesco.org/new/ar/education</a:t>
            </a:r>
            <a:r>
              <a:rPr lang="en-US" sz="1800" dirty="0" smtClean="0">
                <a:hlinkClick r:id="rId3"/>
              </a:rPr>
              <a:t>/</a:t>
            </a:r>
            <a:endParaRPr lang="en-US" sz="1800" dirty="0" smtClean="0"/>
          </a:p>
          <a:p>
            <a:pPr marL="68580" indent="0">
              <a:buNone/>
            </a:pPr>
            <a:r>
              <a:rPr lang="en-US" sz="1800" b="1" dirty="0" smtClean="0"/>
              <a:t>Worldwide Educational Services – Middle East:</a:t>
            </a:r>
            <a:endParaRPr lang="en-US" sz="1800" b="1" dirty="0"/>
          </a:p>
          <a:p>
            <a:pPr marL="68580" indent="0">
              <a:buNone/>
            </a:pPr>
            <a:r>
              <a:rPr lang="en-US" sz="1800" dirty="0">
                <a:hlinkClick r:id="rId4"/>
              </a:rPr>
              <a:t>http://www.wes.org/ewenr/researchMiddleEast.asp</a:t>
            </a:r>
            <a:r>
              <a:rPr lang="en-US" sz="1800" dirty="0"/>
              <a:t> </a:t>
            </a:r>
            <a:endParaRPr lang="en-US" sz="1800" dirty="0" smtClean="0"/>
          </a:p>
          <a:p>
            <a:pPr marL="68580" indent="0">
              <a:buNone/>
            </a:pPr>
            <a:r>
              <a:rPr lang="en-US" sz="1800" b="1" dirty="0" smtClean="0"/>
              <a:t>International Children Digital Library:</a:t>
            </a:r>
          </a:p>
          <a:p>
            <a:pPr marL="68580" indent="0">
              <a:buNone/>
            </a:pPr>
            <a:r>
              <a:rPr lang="en-US" sz="1800" dirty="0" smtClean="0">
                <a:hlinkClick r:id="rId5"/>
              </a:rPr>
              <a:t>http://en.childrenslibrary.org/</a:t>
            </a:r>
            <a:r>
              <a:rPr lang="en-US" sz="1800" dirty="0" smtClean="0"/>
              <a:t> </a:t>
            </a:r>
          </a:p>
          <a:p>
            <a:pPr marL="68580" indent="0">
              <a:buNone/>
            </a:pPr>
            <a:r>
              <a:rPr lang="en-US" sz="1800" b="1" dirty="0" smtClean="0"/>
              <a:t>Discovery Education: </a:t>
            </a:r>
            <a:r>
              <a:rPr lang="en-US" sz="1800" dirty="0" smtClean="0">
                <a:hlinkClick r:id="rId6"/>
              </a:rPr>
              <a:t>http</a:t>
            </a:r>
            <a:r>
              <a:rPr lang="en-US" sz="1800" dirty="0">
                <a:hlinkClick r:id="rId6"/>
              </a:rPr>
              <a:t>://www.discoveryeducation.com/teachers</a:t>
            </a:r>
            <a:r>
              <a:rPr lang="en-US" sz="1800" dirty="0" smtClean="0">
                <a:hlinkClick r:id="rId6"/>
              </a:rPr>
              <a:t>/</a:t>
            </a:r>
            <a:r>
              <a:rPr lang="en-US" sz="1800" dirty="0" smtClean="0"/>
              <a:t> </a:t>
            </a:r>
            <a:endParaRPr lang="en-US" sz="1800" dirty="0"/>
          </a:p>
          <a:p>
            <a:pPr marL="68580" indent="0">
              <a:buNone/>
            </a:pPr>
            <a:r>
              <a:rPr lang="en-US" sz="1800" b="1" dirty="0" smtClean="0"/>
              <a:t>School </a:t>
            </a:r>
            <a:r>
              <a:rPr lang="en-US" sz="1800" b="1" dirty="0"/>
              <a:t>Arabia (in Arabic): </a:t>
            </a:r>
            <a:r>
              <a:rPr lang="en-US" sz="1800" dirty="0">
                <a:hlinkClick r:id="rId7"/>
              </a:rPr>
              <a:t>http://www.schoolarabia.net/</a:t>
            </a:r>
            <a:r>
              <a:rPr lang="en-US" sz="1800" dirty="0"/>
              <a:t>  </a:t>
            </a:r>
          </a:p>
          <a:p>
            <a:pPr marL="68580" indent="0">
              <a:buNone/>
            </a:pPr>
            <a:r>
              <a:rPr lang="en-US" sz="1800" b="1" dirty="0"/>
              <a:t>BBC Learning:</a:t>
            </a:r>
            <a:r>
              <a:rPr lang="en-US" sz="1800" dirty="0"/>
              <a:t> </a:t>
            </a:r>
            <a:r>
              <a:rPr lang="en-US" sz="1800" dirty="0">
                <a:hlinkClick r:id="rId8"/>
              </a:rPr>
              <a:t>http://www.bbc.co.uk/learning/</a:t>
            </a:r>
            <a:endParaRPr lang="en-US" sz="1800" dirty="0"/>
          </a:p>
          <a:p>
            <a:pPr marL="68580" indent="0">
              <a:buNone/>
            </a:pPr>
            <a:r>
              <a:rPr lang="en-US" sz="1800" b="1" dirty="0"/>
              <a:t>PBS Teachers</a:t>
            </a:r>
            <a:r>
              <a:rPr lang="en-US" sz="1800" dirty="0"/>
              <a:t>: </a:t>
            </a:r>
            <a:r>
              <a:rPr lang="en-US" sz="1800" dirty="0">
                <a:hlinkClick r:id="rId9"/>
              </a:rPr>
              <a:t>http://www.pbs.org/teachers/</a:t>
            </a:r>
            <a:r>
              <a:rPr lang="en-US" sz="1800" dirty="0"/>
              <a:t> </a:t>
            </a:r>
            <a:endParaRPr lang="en-US" sz="1800" dirty="0" smtClean="0"/>
          </a:p>
          <a:p>
            <a:pPr marL="68580" indent="0">
              <a:buNone/>
            </a:pPr>
            <a:r>
              <a:rPr lang="en-US" sz="1800" b="1" dirty="0" smtClean="0"/>
              <a:t>Kathy Schrock’s website:</a:t>
            </a:r>
          </a:p>
          <a:p>
            <a:pPr marL="68580" indent="0">
              <a:buNone/>
            </a:pPr>
            <a:r>
              <a:rPr lang="en-US" sz="1800" dirty="0">
                <a:hlinkClick r:id="rId10"/>
              </a:rPr>
              <a:t>http://school.discoveryeducation.com/schrockguide/?</a:t>
            </a:r>
            <a:r>
              <a:rPr lang="en-US" sz="1800" dirty="0" smtClean="0">
                <a:hlinkClick r:id="rId10"/>
              </a:rPr>
              <a:t>campaign=DE&amp;CFID=507326&amp;CFTOKEN=84235787</a:t>
            </a:r>
            <a:r>
              <a:rPr lang="en-US" sz="1800" dirty="0" smtClean="0"/>
              <a:t> </a:t>
            </a:r>
            <a:endParaRPr lang="en-US" sz="1800" dirty="0"/>
          </a:p>
          <a:p>
            <a:pPr marL="68580" indent="0">
              <a:buNone/>
            </a:pPr>
            <a:endParaRPr lang="en-US" sz="1800" dirty="0"/>
          </a:p>
          <a:p>
            <a:pPr marL="68580" indent="0">
              <a:buFont typeface="Wingdings 2" pitchFamily="18" charset="2"/>
              <a:buNone/>
            </a:pPr>
            <a:endParaRPr lang="en-US" sz="1800" dirty="0" smtClean="0"/>
          </a:p>
          <a:p>
            <a:endParaRPr lang="en-US" sz="1800" dirty="0"/>
          </a:p>
        </p:txBody>
      </p:sp>
      <p:sp>
        <p:nvSpPr>
          <p:cNvPr id="5" name="Content Placeholder 3"/>
          <p:cNvSpPr txBox="1">
            <a:spLocks/>
          </p:cNvSpPr>
          <p:nvPr/>
        </p:nvSpPr>
        <p:spPr>
          <a:xfrm>
            <a:off x="7162800" y="-1371600"/>
            <a:ext cx="6970776" cy="914400"/>
          </a:xfrm>
          <a:prstGeom prst="rect">
            <a:avLst/>
          </a:prstGeom>
          <a:solidFill>
            <a:schemeClr val="bg2">
              <a:lumMod val="20000"/>
              <a:lumOff val="80000"/>
            </a:schemeClr>
          </a:solidFill>
        </p:spPr>
        <p:style>
          <a:lnRef idx="2">
            <a:schemeClr val="accent3"/>
          </a:lnRef>
          <a:fillRef idx="1">
            <a:schemeClr val="lt1"/>
          </a:fillRef>
          <a:effectRef idx="0">
            <a:schemeClr val="accent3"/>
          </a:effectRef>
          <a:fontRef idx="minor">
            <a:schemeClr val="dk1"/>
          </a:fontRef>
        </p:style>
        <p:txBody>
          <a:bodyPr>
            <a:normAutofit/>
          </a:bodyPr>
          <a:lst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dk1"/>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dk1"/>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dk1"/>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dk1"/>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dk1"/>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dk1"/>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dk1"/>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dk1"/>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dk1"/>
                </a:solidFill>
                <a:latin typeface="+mn-lt"/>
                <a:ea typeface="+mn-ea"/>
                <a:cs typeface="+mn-cs"/>
              </a:defRPr>
            </a:lvl9pPr>
          </a:lstStyle>
          <a:p>
            <a:pPr marL="68580" indent="0" algn="just">
              <a:buFont typeface="Wingdings 2" pitchFamily="18" charset="2"/>
              <a:buNone/>
            </a:pPr>
            <a:endParaRPr lang="en-US" sz="1800" dirty="0"/>
          </a:p>
        </p:txBody>
      </p:sp>
      <p:sp>
        <p:nvSpPr>
          <p:cNvPr id="8" name="TextBox 7"/>
          <p:cNvSpPr txBox="1"/>
          <p:nvPr/>
        </p:nvSpPr>
        <p:spPr>
          <a:xfrm>
            <a:off x="4800600" y="152400"/>
            <a:ext cx="3200400" cy="276999"/>
          </a:xfrm>
          <a:prstGeom prst="rect">
            <a:avLst/>
          </a:prstGeom>
          <a:noFill/>
        </p:spPr>
        <p:txBody>
          <a:bodyPr wrap="square" rtlCol="0">
            <a:spAutoFit/>
          </a:bodyPr>
          <a:lstStyle/>
          <a:p>
            <a:pPr algn="ctr"/>
            <a:r>
              <a:rPr lang="en-US" sz="1200" b="1" dirty="0" smtClean="0">
                <a:solidFill>
                  <a:schemeClr val="bg1"/>
                </a:solidFill>
                <a:effectLst>
                  <a:outerShdw blurRad="38100" dist="38100" dir="2700000" algn="tl">
                    <a:srgbClr val="000000">
                      <a:alpha val="43137"/>
                    </a:srgbClr>
                  </a:outerShdw>
                </a:effectLst>
              </a:rPr>
              <a:t>Teaching &amp; Learning in the Digital Age</a:t>
            </a:r>
            <a:endParaRPr lang="en-US" sz="1200" b="1"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116980969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2"/>
          <p:cNvSpPr txBox="1">
            <a:spLocks/>
          </p:cNvSpPr>
          <p:nvPr/>
        </p:nvSpPr>
        <p:spPr>
          <a:xfrm>
            <a:off x="1043489" y="1027664"/>
            <a:ext cx="7262311" cy="572536"/>
          </a:xfrm>
          <a:prstGeom prst="rect">
            <a:avLst/>
          </a:prstGeom>
        </p:spPr>
        <p:txBody>
          <a:bodyPr/>
          <a:lst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32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Language &amp; Social Studies Resources</a:t>
            </a:r>
            <a:endParaRPr lang="en-US" sz="3200" dirty="0"/>
          </a:p>
        </p:txBody>
      </p:sp>
      <p:sp>
        <p:nvSpPr>
          <p:cNvPr id="3" name="Content Placeholder 3"/>
          <p:cNvSpPr txBox="1">
            <a:spLocks/>
          </p:cNvSpPr>
          <p:nvPr/>
        </p:nvSpPr>
        <p:spPr>
          <a:xfrm>
            <a:off x="838201" y="2133600"/>
            <a:ext cx="7467600" cy="4114800"/>
          </a:xfrm>
          <a:prstGeom prst="rect">
            <a:avLst/>
          </a:prstGeom>
          <a:solidFill>
            <a:schemeClr val="bg1"/>
          </a:solidFill>
          <a:ln>
            <a:solidFill>
              <a:schemeClr val="bg1"/>
            </a:solidFill>
          </a:ln>
        </p:spPr>
        <p:style>
          <a:lnRef idx="2">
            <a:schemeClr val="accent3"/>
          </a:lnRef>
          <a:fillRef idx="1">
            <a:schemeClr val="lt1"/>
          </a:fillRef>
          <a:effectRef idx="0">
            <a:schemeClr val="accent3"/>
          </a:effectRef>
          <a:fontRef idx="minor">
            <a:schemeClr val="dk1"/>
          </a:fontRef>
        </p:style>
        <p:txBody>
          <a:bodyPr>
            <a:normAutofit fontScale="92500" lnSpcReduction="10000"/>
          </a:bodyPr>
          <a:lst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dk1"/>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dk1"/>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dk1"/>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dk1"/>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dk1"/>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dk1"/>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dk1"/>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dk1"/>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dk1"/>
                </a:solidFill>
                <a:latin typeface="+mn-lt"/>
                <a:ea typeface="+mn-ea"/>
                <a:cs typeface="+mn-cs"/>
              </a:defRPr>
            </a:lvl9pPr>
          </a:lstStyle>
          <a:p>
            <a:pPr marL="68580" indent="0">
              <a:buFont typeface="Wingdings 2" pitchFamily="18" charset="2"/>
              <a:buNone/>
            </a:pPr>
            <a:endParaRPr lang="en-US" sz="1800" b="1" dirty="0" smtClean="0"/>
          </a:p>
          <a:p>
            <a:pPr marL="177800" indent="0">
              <a:buNone/>
            </a:pPr>
            <a:r>
              <a:rPr lang="en-US" sz="1800" b="1" dirty="0"/>
              <a:t>Arabic Language: </a:t>
            </a:r>
            <a:endParaRPr lang="en-US" sz="1800" b="1" dirty="0" smtClean="0"/>
          </a:p>
          <a:p>
            <a:pPr marL="177800" indent="0">
              <a:buNone/>
            </a:pPr>
            <a:r>
              <a:rPr lang="en-US" sz="1600" dirty="0" smtClean="0">
                <a:hlinkClick r:id="rId2"/>
              </a:rPr>
              <a:t>http</a:t>
            </a:r>
            <a:r>
              <a:rPr lang="en-US" sz="1600" dirty="0">
                <a:hlinkClick r:id="rId2"/>
              </a:rPr>
              <a:t>://</a:t>
            </a:r>
            <a:r>
              <a:rPr lang="en-US" sz="1600" dirty="0" smtClean="0">
                <a:hlinkClick r:id="rId2"/>
              </a:rPr>
              <a:t>www.arabick12.org/materials/websites/teacher_sites.html</a:t>
            </a:r>
            <a:r>
              <a:rPr lang="en-US" sz="1600" dirty="0" smtClean="0"/>
              <a:t> </a:t>
            </a:r>
          </a:p>
          <a:p>
            <a:pPr marL="177800" indent="0">
              <a:buNone/>
            </a:pPr>
            <a:r>
              <a:rPr lang="en-US" sz="1600" dirty="0">
                <a:hlinkClick r:id="rId3"/>
              </a:rPr>
              <a:t>http://</a:t>
            </a:r>
            <a:r>
              <a:rPr lang="en-US" sz="1600" dirty="0" smtClean="0">
                <a:hlinkClick r:id="rId3"/>
              </a:rPr>
              <a:t>www.dur.ac.uk/daniel.newman/elearn.html</a:t>
            </a:r>
            <a:r>
              <a:rPr lang="en-US" sz="1600" dirty="0" smtClean="0"/>
              <a:t> </a:t>
            </a:r>
          </a:p>
          <a:p>
            <a:pPr marL="177800" indent="0">
              <a:buNone/>
            </a:pPr>
            <a:r>
              <a:rPr lang="en-US" sz="1600" dirty="0">
                <a:hlinkClick r:id="rId4"/>
              </a:rPr>
              <a:t>http://</a:t>
            </a:r>
            <a:r>
              <a:rPr lang="en-US" sz="1600" dirty="0" smtClean="0">
                <a:hlinkClick r:id="rId4"/>
              </a:rPr>
              <a:t>www.yooyaland.com/Systemmodules/Games/Default.aspx</a:t>
            </a:r>
            <a:r>
              <a:rPr lang="en-US" sz="1600" dirty="0" smtClean="0"/>
              <a:t> </a:t>
            </a:r>
            <a:endParaRPr lang="en-US" sz="1600" dirty="0"/>
          </a:p>
          <a:p>
            <a:pPr marL="177800" indent="0">
              <a:buNone/>
            </a:pPr>
            <a:r>
              <a:rPr lang="en-US" sz="1800" b="1" dirty="0" smtClean="0"/>
              <a:t>English Language: </a:t>
            </a:r>
          </a:p>
          <a:p>
            <a:pPr marL="177800" indent="0">
              <a:buNone/>
            </a:pPr>
            <a:r>
              <a:rPr lang="en-US" sz="1600" dirty="0" smtClean="0">
                <a:hlinkClick r:id="rId5"/>
              </a:rPr>
              <a:t>http://www.internet4classrooms.com/web2.htm</a:t>
            </a:r>
            <a:r>
              <a:rPr lang="en-US" sz="1600" dirty="0" smtClean="0"/>
              <a:t> </a:t>
            </a:r>
          </a:p>
          <a:p>
            <a:pPr marL="177800" indent="0">
              <a:buNone/>
            </a:pPr>
            <a:r>
              <a:rPr lang="en-US" sz="1600" dirty="0" smtClean="0">
                <a:hlinkClick r:id="rId6"/>
              </a:rPr>
              <a:t>http://www.starfall.com</a:t>
            </a:r>
            <a:r>
              <a:rPr lang="en-US" sz="1600" dirty="0" smtClean="0"/>
              <a:t> </a:t>
            </a:r>
          </a:p>
          <a:p>
            <a:pPr marL="177800" indent="0">
              <a:buNone/>
            </a:pPr>
            <a:r>
              <a:rPr lang="en-US" sz="1600" dirty="0" smtClean="0">
                <a:hlinkClick r:id="rId7"/>
              </a:rPr>
              <a:t>http://www.imaginelearning.com/</a:t>
            </a:r>
            <a:r>
              <a:rPr lang="en-US" sz="1600" dirty="0" smtClean="0"/>
              <a:t>  </a:t>
            </a:r>
          </a:p>
          <a:p>
            <a:pPr marL="177800" indent="0">
              <a:buNone/>
            </a:pPr>
            <a:r>
              <a:rPr lang="en-US" sz="1600" dirty="0" smtClean="0">
                <a:hlinkClick r:id="rId8"/>
              </a:rPr>
              <a:t>http://www.miscositas.com/webtools.html</a:t>
            </a:r>
            <a:r>
              <a:rPr lang="en-US" sz="1600" dirty="0" smtClean="0"/>
              <a:t>  </a:t>
            </a:r>
          </a:p>
          <a:p>
            <a:pPr marL="177800" indent="0">
              <a:buNone/>
            </a:pPr>
            <a:r>
              <a:rPr lang="en-US" sz="1600" dirty="0" smtClean="0">
                <a:hlinkClick r:id="rId9"/>
              </a:rPr>
              <a:t>http://www.talkingfingers.com</a:t>
            </a:r>
            <a:r>
              <a:rPr lang="en-US" sz="1600" dirty="0" smtClean="0"/>
              <a:t> </a:t>
            </a:r>
          </a:p>
          <a:p>
            <a:pPr marL="177800" indent="0">
              <a:buNone/>
            </a:pPr>
            <a:r>
              <a:rPr lang="en-US" sz="1600" b="1" dirty="0" smtClean="0"/>
              <a:t>Social </a:t>
            </a:r>
            <a:r>
              <a:rPr lang="en-US" sz="1600" b="1" dirty="0" smtClean="0"/>
              <a:t>Studies:</a:t>
            </a:r>
          </a:p>
          <a:p>
            <a:pPr marL="177800" indent="0">
              <a:buNone/>
            </a:pPr>
            <a:r>
              <a:rPr lang="en-US" sz="1600" dirty="0" smtClean="0">
                <a:hlinkClick r:id="rId10"/>
              </a:rPr>
              <a:t>http</a:t>
            </a:r>
            <a:r>
              <a:rPr lang="en-US" sz="1600" dirty="0">
                <a:hlinkClick r:id="rId10"/>
              </a:rPr>
              <a:t>://www.bbc.co.uk/history/forkids</a:t>
            </a:r>
            <a:r>
              <a:rPr lang="en-US" sz="1600" dirty="0" smtClean="0">
                <a:hlinkClick r:id="rId10"/>
              </a:rPr>
              <a:t>/</a:t>
            </a:r>
            <a:r>
              <a:rPr lang="en-US" sz="1600" dirty="0" smtClean="0"/>
              <a:t> </a:t>
            </a:r>
          </a:p>
          <a:p>
            <a:pPr marL="177800" indent="0">
              <a:buNone/>
            </a:pPr>
            <a:r>
              <a:rPr lang="en-US" sz="1600" dirty="0">
                <a:hlinkClick r:id="rId11"/>
              </a:rPr>
              <a:t>http://www.history.com</a:t>
            </a:r>
            <a:r>
              <a:rPr lang="en-US" sz="1600" dirty="0" smtClean="0">
                <a:hlinkClick r:id="rId11"/>
              </a:rPr>
              <a:t>/</a:t>
            </a:r>
            <a:r>
              <a:rPr lang="en-US" sz="1600" dirty="0" smtClean="0"/>
              <a:t> </a:t>
            </a:r>
          </a:p>
          <a:p>
            <a:pPr marL="177800" indent="0">
              <a:buNone/>
            </a:pPr>
            <a:r>
              <a:rPr lang="en-US" sz="1600" dirty="0">
                <a:hlinkClick r:id="rId12"/>
              </a:rPr>
              <a:t>http://</a:t>
            </a:r>
            <a:r>
              <a:rPr lang="en-US" sz="1600" dirty="0" smtClean="0">
                <a:hlinkClick r:id="rId12"/>
              </a:rPr>
              <a:t>www.google.com/earth/index.html</a:t>
            </a:r>
            <a:r>
              <a:rPr lang="en-US" sz="1600" dirty="0" smtClean="0"/>
              <a:t> </a:t>
            </a:r>
            <a:endParaRPr lang="en-US" sz="1600" dirty="0"/>
          </a:p>
        </p:txBody>
      </p:sp>
      <p:sp>
        <p:nvSpPr>
          <p:cNvPr id="5" name="Content Placeholder 3"/>
          <p:cNvSpPr txBox="1">
            <a:spLocks/>
          </p:cNvSpPr>
          <p:nvPr/>
        </p:nvSpPr>
        <p:spPr>
          <a:xfrm>
            <a:off x="7162800" y="-1371600"/>
            <a:ext cx="6970776" cy="914400"/>
          </a:xfrm>
          <a:prstGeom prst="rect">
            <a:avLst/>
          </a:prstGeom>
          <a:solidFill>
            <a:schemeClr val="bg2">
              <a:lumMod val="20000"/>
              <a:lumOff val="80000"/>
            </a:schemeClr>
          </a:solidFill>
        </p:spPr>
        <p:style>
          <a:lnRef idx="2">
            <a:schemeClr val="accent3"/>
          </a:lnRef>
          <a:fillRef idx="1">
            <a:schemeClr val="lt1"/>
          </a:fillRef>
          <a:effectRef idx="0">
            <a:schemeClr val="accent3"/>
          </a:effectRef>
          <a:fontRef idx="minor">
            <a:schemeClr val="dk1"/>
          </a:fontRef>
        </p:style>
        <p:txBody>
          <a:bodyPr>
            <a:normAutofit/>
          </a:bodyPr>
          <a:lst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dk1"/>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dk1"/>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dk1"/>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dk1"/>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dk1"/>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dk1"/>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dk1"/>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dk1"/>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dk1"/>
                </a:solidFill>
                <a:latin typeface="+mn-lt"/>
                <a:ea typeface="+mn-ea"/>
                <a:cs typeface="+mn-cs"/>
              </a:defRPr>
            </a:lvl9pPr>
          </a:lstStyle>
          <a:p>
            <a:pPr marL="68580" indent="0" algn="just">
              <a:buFont typeface="Wingdings 2" pitchFamily="18" charset="2"/>
              <a:buNone/>
            </a:pPr>
            <a:endParaRPr lang="en-US" sz="1800" dirty="0"/>
          </a:p>
        </p:txBody>
      </p:sp>
      <p:sp>
        <p:nvSpPr>
          <p:cNvPr id="8" name="TextBox 7"/>
          <p:cNvSpPr txBox="1"/>
          <p:nvPr/>
        </p:nvSpPr>
        <p:spPr>
          <a:xfrm>
            <a:off x="4800600" y="152400"/>
            <a:ext cx="3200400" cy="276999"/>
          </a:xfrm>
          <a:prstGeom prst="rect">
            <a:avLst/>
          </a:prstGeom>
          <a:noFill/>
        </p:spPr>
        <p:txBody>
          <a:bodyPr wrap="square" rtlCol="0">
            <a:spAutoFit/>
          </a:bodyPr>
          <a:lstStyle/>
          <a:p>
            <a:pPr algn="ctr"/>
            <a:r>
              <a:rPr lang="en-US" sz="1200" b="1" dirty="0" smtClean="0">
                <a:solidFill>
                  <a:schemeClr val="bg1"/>
                </a:solidFill>
                <a:effectLst>
                  <a:outerShdw blurRad="38100" dist="38100" dir="2700000" algn="tl">
                    <a:srgbClr val="000000">
                      <a:alpha val="43137"/>
                    </a:srgbClr>
                  </a:outerShdw>
                </a:effectLst>
              </a:rPr>
              <a:t>Teaching &amp; Learning in the Digital Age</a:t>
            </a:r>
            <a:endParaRPr lang="en-US" sz="1200" b="1"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23948654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2"/>
          <p:cNvSpPr txBox="1">
            <a:spLocks/>
          </p:cNvSpPr>
          <p:nvPr/>
        </p:nvSpPr>
        <p:spPr>
          <a:xfrm>
            <a:off x="1043490" y="1027664"/>
            <a:ext cx="7024744" cy="572536"/>
          </a:xfrm>
          <a:prstGeom prst="rect">
            <a:avLst/>
          </a:prstGeom>
        </p:spPr>
        <p:txBody>
          <a:bodyPr/>
          <a:lst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just"/>
            <a:r>
              <a:rPr lang="en-US" sz="32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Science &amp; Mathematics Resources</a:t>
            </a:r>
            <a:endParaRPr lang="en-US" sz="3200" dirty="0"/>
          </a:p>
        </p:txBody>
      </p:sp>
      <p:sp>
        <p:nvSpPr>
          <p:cNvPr id="3" name="Content Placeholder 3"/>
          <p:cNvSpPr txBox="1">
            <a:spLocks/>
          </p:cNvSpPr>
          <p:nvPr/>
        </p:nvSpPr>
        <p:spPr>
          <a:xfrm>
            <a:off x="838201" y="1600200"/>
            <a:ext cx="7467600" cy="4648200"/>
          </a:xfrm>
          <a:prstGeom prst="rect">
            <a:avLst/>
          </a:prstGeom>
          <a:solidFill>
            <a:schemeClr val="bg1"/>
          </a:solidFill>
          <a:ln>
            <a:solidFill>
              <a:schemeClr val="bg1"/>
            </a:solidFill>
          </a:ln>
        </p:spPr>
        <p:style>
          <a:lnRef idx="2">
            <a:schemeClr val="accent3"/>
          </a:lnRef>
          <a:fillRef idx="1">
            <a:schemeClr val="lt1"/>
          </a:fillRef>
          <a:effectRef idx="0">
            <a:schemeClr val="accent3"/>
          </a:effectRef>
          <a:fontRef idx="minor">
            <a:schemeClr val="dk1"/>
          </a:fontRef>
        </p:style>
        <p:txBody>
          <a:bodyPr>
            <a:normAutofit fontScale="92500" lnSpcReduction="10000"/>
          </a:bodyPr>
          <a:lst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dk1"/>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dk1"/>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dk1"/>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dk1"/>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dk1"/>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dk1"/>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dk1"/>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dk1"/>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dk1"/>
                </a:solidFill>
                <a:latin typeface="+mn-lt"/>
                <a:ea typeface="+mn-ea"/>
                <a:cs typeface="+mn-cs"/>
              </a:defRPr>
            </a:lvl9pPr>
          </a:lstStyle>
          <a:p>
            <a:pPr marL="68580" indent="0">
              <a:buFont typeface="Wingdings 2" pitchFamily="18" charset="2"/>
              <a:buNone/>
            </a:pPr>
            <a:endParaRPr lang="en-US" sz="1800" b="1" dirty="0" smtClean="0"/>
          </a:p>
          <a:p>
            <a:pPr marL="177800" indent="0">
              <a:buNone/>
            </a:pPr>
            <a:r>
              <a:rPr lang="en-US" sz="2000" b="1" dirty="0" smtClean="0"/>
              <a:t>Science:</a:t>
            </a:r>
          </a:p>
          <a:p>
            <a:pPr marL="177800" indent="0">
              <a:buNone/>
            </a:pPr>
            <a:r>
              <a:rPr lang="en-US" sz="1800" dirty="0" smtClean="0">
                <a:hlinkClick r:id="rId2"/>
              </a:rPr>
              <a:t>http://its.leesummit.k12.mo.us/scientific_tools.htm</a:t>
            </a:r>
            <a:r>
              <a:rPr lang="en-US" sz="1800" dirty="0" smtClean="0"/>
              <a:t> </a:t>
            </a:r>
          </a:p>
          <a:p>
            <a:pPr marL="177800" indent="0">
              <a:buNone/>
            </a:pPr>
            <a:r>
              <a:rPr lang="en-US" sz="1800" dirty="0" smtClean="0">
                <a:hlinkClick r:id="rId3"/>
              </a:rPr>
              <a:t>http://free.ed.gov/subjects.cfm?subject_id=41</a:t>
            </a:r>
            <a:r>
              <a:rPr lang="en-US" sz="1800" dirty="0" smtClean="0"/>
              <a:t> </a:t>
            </a:r>
          </a:p>
          <a:p>
            <a:pPr marL="177800" indent="0">
              <a:buNone/>
            </a:pPr>
            <a:r>
              <a:rPr lang="en-US" sz="1800" dirty="0" smtClean="0">
                <a:hlinkClick r:id="rId4"/>
              </a:rPr>
              <a:t>http://www.teachscienceandmath.com/2010/04/23/why-use-web-20-tools-when-teaching-science-or-math/</a:t>
            </a:r>
            <a:r>
              <a:rPr lang="en-US" sz="1800" dirty="0" smtClean="0"/>
              <a:t>   </a:t>
            </a:r>
          </a:p>
          <a:p>
            <a:pPr marL="177800" indent="0">
              <a:buNone/>
            </a:pPr>
            <a:r>
              <a:rPr lang="en-US" sz="1800" dirty="0" smtClean="0">
                <a:hlinkClick r:id="rId5"/>
              </a:rPr>
              <a:t>http://www.nsta.org/</a:t>
            </a:r>
            <a:r>
              <a:rPr lang="en-US" sz="1800" dirty="0" smtClean="0"/>
              <a:t> </a:t>
            </a:r>
          </a:p>
          <a:p>
            <a:pPr marL="177800" indent="0">
              <a:buNone/>
            </a:pPr>
            <a:r>
              <a:rPr lang="en-US" sz="1800" dirty="0" smtClean="0">
                <a:hlinkClick r:id="rId6"/>
              </a:rPr>
              <a:t>http://www.nasa.gov/</a:t>
            </a:r>
            <a:r>
              <a:rPr lang="en-US" sz="1800" dirty="0" smtClean="0"/>
              <a:t> </a:t>
            </a:r>
          </a:p>
          <a:p>
            <a:pPr marL="177800" indent="0">
              <a:buNone/>
            </a:pPr>
            <a:r>
              <a:rPr lang="en-US" sz="1800" dirty="0" smtClean="0">
                <a:hlinkClick r:id="rId7"/>
              </a:rPr>
              <a:t>http://www.bigeyedowl.co.uk/science/water-activities.htm</a:t>
            </a:r>
            <a:r>
              <a:rPr lang="en-US" sz="1800" dirty="0" smtClean="0"/>
              <a:t> </a:t>
            </a:r>
          </a:p>
          <a:p>
            <a:pPr marL="177800" indent="0">
              <a:buNone/>
            </a:pPr>
            <a:r>
              <a:rPr lang="en-US" sz="1800" b="1" dirty="0" smtClean="0"/>
              <a:t>Mathematics:</a:t>
            </a:r>
          </a:p>
          <a:p>
            <a:pPr marL="177800" indent="0">
              <a:buNone/>
            </a:pPr>
            <a:r>
              <a:rPr lang="en-US" sz="1800" dirty="0" smtClean="0">
                <a:hlinkClick r:id="rId8"/>
              </a:rPr>
              <a:t>http://www.nctm.org</a:t>
            </a:r>
            <a:r>
              <a:rPr lang="en-US" sz="1800" dirty="0" smtClean="0"/>
              <a:t>  &amp; </a:t>
            </a:r>
            <a:r>
              <a:rPr lang="en-US" sz="1800" dirty="0" smtClean="0">
                <a:hlinkClick r:id="rId9"/>
              </a:rPr>
              <a:t>http://illuminations.nctm.org/</a:t>
            </a:r>
            <a:r>
              <a:rPr lang="en-US" sz="1800" dirty="0" smtClean="0"/>
              <a:t> </a:t>
            </a:r>
          </a:p>
          <a:p>
            <a:pPr marL="177800" indent="0">
              <a:buNone/>
            </a:pPr>
            <a:r>
              <a:rPr lang="en-US" sz="1800" dirty="0" smtClean="0">
                <a:hlinkClick r:id="rId10"/>
              </a:rPr>
              <a:t>http://web20mathtools.wetpaint.com/</a:t>
            </a:r>
            <a:r>
              <a:rPr lang="en-US" sz="1800" dirty="0" smtClean="0"/>
              <a:t> </a:t>
            </a:r>
          </a:p>
          <a:p>
            <a:pPr marL="177800" indent="0">
              <a:buNone/>
            </a:pPr>
            <a:r>
              <a:rPr lang="en-US" sz="1800" dirty="0" smtClean="0">
                <a:hlinkClick r:id="rId11"/>
              </a:rPr>
              <a:t>http://mathforum.org/mathtools/</a:t>
            </a:r>
            <a:r>
              <a:rPr lang="en-US" sz="1800" dirty="0" smtClean="0"/>
              <a:t> </a:t>
            </a:r>
          </a:p>
          <a:p>
            <a:pPr marL="177800" indent="0">
              <a:buNone/>
            </a:pPr>
            <a:r>
              <a:rPr lang="en-US" sz="1800" dirty="0" smtClean="0">
                <a:hlinkClick r:id="rId12"/>
              </a:rPr>
              <a:t>http://www.istl.org/03-summer/internet.html</a:t>
            </a:r>
            <a:r>
              <a:rPr lang="en-US" sz="1800" dirty="0" smtClean="0"/>
              <a:t> </a:t>
            </a:r>
          </a:p>
          <a:p>
            <a:pPr marL="177800" indent="0">
              <a:buNone/>
            </a:pPr>
            <a:r>
              <a:rPr lang="en-US" sz="1800" dirty="0" smtClean="0">
                <a:hlinkClick r:id="rId13"/>
              </a:rPr>
              <a:t>http://guide2digitallearning.com/tools_technologies/web_2_0_tools_math_educators</a:t>
            </a:r>
            <a:r>
              <a:rPr lang="en-US" sz="1800" dirty="0" smtClean="0"/>
              <a:t> </a:t>
            </a:r>
            <a:endParaRPr lang="en-US" sz="1800" dirty="0"/>
          </a:p>
        </p:txBody>
      </p:sp>
      <p:sp>
        <p:nvSpPr>
          <p:cNvPr id="5" name="Content Placeholder 3"/>
          <p:cNvSpPr txBox="1">
            <a:spLocks/>
          </p:cNvSpPr>
          <p:nvPr/>
        </p:nvSpPr>
        <p:spPr>
          <a:xfrm>
            <a:off x="7162800" y="-1371600"/>
            <a:ext cx="6970776" cy="914400"/>
          </a:xfrm>
          <a:prstGeom prst="rect">
            <a:avLst/>
          </a:prstGeom>
          <a:solidFill>
            <a:schemeClr val="bg2">
              <a:lumMod val="20000"/>
              <a:lumOff val="80000"/>
            </a:schemeClr>
          </a:solidFill>
        </p:spPr>
        <p:style>
          <a:lnRef idx="2">
            <a:schemeClr val="accent3"/>
          </a:lnRef>
          <a:fillRef idx="1">
            <a:schemeClr val="lt1"/>
          </a:fillRef>
          <a:effectRef idx="0">
            <a:schemeClr val="accent3"/>
          </a:effectRef>
          <a:fontRef idx="minor">
            <a:schemeClr val="dk1"/>
          </a:fontRef>
        </p:style>
        <p:txBody>
          <a:bodyPr>
            <a:normAutofit/>
          </a:bodyPr>
          <a:lst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dk1"/>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dk1"/>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dk1"/>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dk1"/>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dk1"/>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dk1"/>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dk1"/>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dk1"/>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dk1"/>
                </a:solidFill>
                <a:latin typeface="+mn-lt"/>
                <a:ea typeface="+mn-ea"/>
                <a:cs typeface="+mn-cs"/>
              </a:defRPr>
            </a:lvl9pPr>
          </a:lstStyle>
          <a:p>
            <a:pPr marL="68580" indent="0" algn="just">
              <a:buFont typeface="Wingdings 2" pitchFamily="18" charset="2"/>
              <a:buNone/>
            </a:pPr>
            <a:endParaRPr lang="en-US" sz="1800" dirty="0"/>
          </a:p>
        </p:txBody>
      </p:sp>
      <p:sp>
        <p:nvSpPr>
          <p:cNvPr id="8" name="TextBox 7"/>
          <p:cNvSpPr txBox="1"/>
          <p:nvPr/>
        </p:nvSpPr>
        <p:spPr>
          <a:xfrm>
            <a:off x="4800600" y="152400"/>
            <a:ext cx="3200400" cy="276999"/>
          </a:xfrm>
          <a:prstGeom prst="rect">
            <a:avLst/>
          </a:prstGeom>
          <a:noFill/>
        </p:spPr>
        <p:txBody>
          <a:bodyPr wrap="square" rtlCol="0">
            <a:spAutoFit/>
          </a:bodyPr>
          <a:lstStyle/>
          <a:p>
            <a:pPr algn="ctr"/>
            <a:r>
              <a:rPr lang="en-US" sz="1200" b="1" dirty="0" smtClean="0">
                <a:solidFill>
                  <a:schemeClr val="bg1"/>
                </a:solidFill>
                <a:effectLst>
                  <a:outerShdw blurRad="38100" dist="38100" dir="2700000" algn="tl">
                    <a:srgbClr val="000000">
                      <a:alpha val="43137"/>
                    </a:srgbClr>
                  </a:outerShdw>
                </a:effectLst>
              </a:rPr>
              <a:t>Teaching &amp; Learning in the Digital Age</a:t>
            </a:r>
            <a:endParaRPr lang="en-US" sz="1200" b="1"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138684814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838200" y="914400"/>
            <a:ext cx="7620000" cy="723900"/>
          </a:xfrm>
          <a:prstGeom prst="rect">
            <a:avLst/>
          </a:prstGeom>
        </p:spPr>
        <p:txBody>
          <a:bodyPr vert="horz" lIns="91440" tIns="45720" rIns="91440" bIns="45720" rtlCol="0" anchor="b">
            <a:noAutofit/>
          </a:bodyPr>
          <a:lst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182880"/>
            <a:r>
              <a:rPr lang="en-US" b="1" dirty="0" smtClean="0">
                <a:ln w="12700">
                  <a:solidFill>
                    <a:schemeClr val="tx1">
                      <a:lumMod val="95000"/>
                      <a:lumOff val="5000"/>
                    </a:schemeClr>
                  </a:solidFill>
                  <a:prstDash val="solid"/>
                </a:ln>
                <a:solidFill>
                  <a:schemeClr val="tx2">
                    <a:lumMod val="40000"/>
                    <a:lumOff val="60000"/>
                  </a:schemeClr>
                </a:solidFill>
                <a:effectLst>
                  <a:outerShdw blurRad="41275" dist="20320" dir="1800000" algn="tl" rotWithShape="0">
                    <a:srgbClr val="000000">
                      <a:alpha val="40000"/>
                    </a:srgbClr>
                  </a:outerShdw>
                </a:effectLst>
              </a:rPr>
              <a:t/>
            </a:r>
            <a:br>
              <a:rPr lang="en-US" b="1" dirty="0" smtClean="0">
                <a:ln w="12700">
                  <a:solidFill>
                    <a:schemeClr val="tx1">
                      <a:lumMod val="95000"/>
                      <a:lumOff val="5000"/>
                    </a:schemeClr>
                  </a:solidFill>
                  <a:prstDash val="solid"/>
                </a:ln>
                <a:solidFill>
                  <a:schemeClr val="tx2">
                    <a:lumMod val="40000"/>
                    <a:lumOff val="60000"/>
                  </a:schemeClr>
                </a:solidFill>
                <a:effectLst>
                  <a:outerShdw blurRad="41275" dist="20320" dir="1800000" algn="tl" rotWithShape="0">
                    <a:srgbClr val="000000">
                      <a:alpha val="40000"/>
                    </a:srgbClr>
                  </a:outerShdw>
                </a:effectLst>
              </a:rPr>
            </a:br>
            <a:r>
              <a:rPr lang="en-US" b="1" dirty="0" smtClean="0">
                <a:ln w="12700">
                  <a:solidFill>
                    <a:schemeClr val="tx1">
                      <a:lumMod val="95000"/>
                      <a:lumOff val="5000"/>
                    </a:schemeClr>
                  </a:solidFill>
                  <a:prstDash val="solid"/>
                </a:ln>
                <a:solidFill>
                  <a:schemeClr val="tx2">
                    <a:lumMod val="40000"/>
                    <a:lumOff val="60000"/>
                  </a:schemeClr>
                </a:solidFill>
                <a:effectLst>
                  <a:outerShdw blurRad="41275" dist="20320" dir="1800000" algn="tl" rotWithShape="0">
                    <a:srgbClr val="000000">
                      <a:alpha val="40000"/>
                    </a:srgbClr>
                  </a:outerShdw>
                </a:effectLst>
              </a:rPr>
              <a:t/>
            </a:r>
            <a:br>
              <a:rPr lang="en-US" b="1" dirty="0" smtClean="0">
                <a:ln w="12700">
                  <a:solidFill>
                    <a:schemeClr val="tx1">
                      <a:lumMod val="95000"/>
                      <a:lumOff val="5000"/>
                    </a:schemeClr>
                  </a:solidFill>
                  <a:prstDash val="solid"/>
                </a:ln>
                <a:solidFill>
                  <a:schemeClr val="tx2">
                    <a:lumMod val="40000"/>
                    <a:lumOff val="60000"/>
                  </a:schemeClr>
                </a:solidFill>
                <a:effectLst>
                  <a:outerShdw blurRad="41275" dist="20320" dir="1800000" algn="tl" rotWithShape="0">
                    <a:srgbClr val="000000">
                      <a:alpha val="40000"/>
                    </a:srgbClr>
                  </a:outerShdw>
                </a:effectLst>
              </a:rPr>
            </a:br>
            <a:r>
              <a:rPr lang="en-US" b="1" dirty="0" smtClean="0">
                <a:ln w="12700">
                  <a:solidFill>
                    <a:schemeClr val="tx1">
                      <a:lumMod val="95000"/>
                      <a:lumOff val="5000"/>
                    </a:schemeClr>
                  </a:solidFill>
                  <a:prstDash val="solid"/>
                </a:ln>
                <a:solidFill>
                  <a:schemeClr val="tx2">
                    <a:lumMod val="40000"/>
                    <a:lumOff val="60000"/>
                  </a:schemeClr>
                </a:solidFill>
                <a:effectLst>
                  <a:outerShdw blurRad="41275" dist="20320" dir="1800000" algn="tl" rotWithShape="0">
                    <a:srgbClr val="000000">
                      <a:alpha val="40000"/>
                    </a:srgbClr>
                  </a:outerShdw>
                </a:effectLst>
              </a:rPr>
              <a:t/>
            </a:r>
            <a:br>
              <a:rPr lang="en-US" b="1" dirty="0" smtClean="0">
                <a:ln w="12700">
                  <a:solidFill>
                    <a:schemeClr val="tx1">
                      <a:lumMod val="95000"/>
                      <a:lumOff val="5000"/>
                    </a:schemeClr>
                  </a:solidFill>
                  <a:prstDash val="solid"/>
                </a:ln>
                <a:solidFill>
                  <a:schemeClr val="tx2">
                    <a:lumMod val="40000"/>
                    <a:lumOff val="60000"/>
                  </a:schemeClr>
                </a:solidFill>
                <a:effectLst>
                  <a:outerShdw blurRad="41275" dist="20320" dir="1800000" algn="tl" rotWithShape="0">
                    <a:srgbClr val="000000">
                      <a:alpha val="40000"/>
                    </a:srgbClr>
                  </a:outerShdw>
                </a:effectLst>
              </a:rPr>
            </a:br>
            <a:r>
              <a:rPr lang="en-US" sz="3600" b="1" dirty="0" smtClean="0">
                <a:ln w="12700">
                  <a:solidFill>
                    <a:schemeClr val="tx1">
                      <a:lumMod val="95000"/>
                      <a:lumOff val="5000"/>
                    </a:schemeClr>
                  </a:solidFill>
                  <a:prstDash val="solid"/>
                </a:ln>
                <a:solidFill>
                  <a:schemeClr val="accent2">
                    <a:lumMod val="75000"/>
                  </a:schemeClr>
                </a:solidFill>
                <a:effectLst>
                  <a:outerShdw blurRad="41275" dist="20320" dir="1800000" algn="tl" rotWithShape="0">
                    <a:srgbClr val="000000">
                      <a:alpha val="40000"/>
                    </a:srgbClr>
                  </a:outerShdw>
                </a:effectLst>
              </a:rPr>
              <a:t>Think?</a:t>
            </a:r>
          </a:p>
        </p:txBody>
      </p:sp>
      <p:sp>
        <p:nvSpPr>
          <p:cNvPr id="5" name="TextBox 4"/>
          <p:cNvSpPr txBox="1"/>
          <p:nvPr/>
        </p:nvSpPr>
        <p:spPr>
          <a:xfrm>
            <a:off x="4800600" y="152400"/>
            <a:ext cx="3200400" cy="276999"/>
          </a:xfrm>
          <a:prstGeom prst="rect">
            <a:avLst/>
          </a:prstGeom>
          <a:noFill/>
        </p:spPr>
        <p:txBody>
          <a:bodyPr wrap="square" rtlCol="0">
            <a:spAutoFit/>
          </a:bodyPr>
          <a:lstStyle/>
          <a:p>
            <a:pPr algn="ctr"/>
            <a:r>
              <a:rPr lang="en-US" sz="1200" b="1" dirty="0" smtClean="0">
                <a:solidFill>
                  <a:schemeClr val="bg1"/>
                </a:solidFill>
                <a:effectLst>
                  <a:outerShdw blurRad="38100" dist="38100" dir="2700000" algn="tl">
                    <a:srgbClr val="000000">
                      <a:alpha val="43137"/>
                    </a:srgbClr>
                  </a:outerShdw>
                </a:effectLst>
              </a:rPr>
              <a:t>Teaching &amp; Learning in the Digital Age</a:t>
            </a:r>
            <a:endParaRPr lang="en-US" sz="1200" b="1" dirty="0">
              <a:solidFill>
                <a:schemeClr val="bg1"/>
              </a:solidFill>
              <a:effectLst>
                <a:outerShdw blurRad="38100" dist="38100" dir="2700000" algn="tl">
                  <a:srgbClr val="000000">
                    <a:alpha val="43137"/>
                  </a:srgbClr>
                </a:outerShdw>
              </a:effectLst>
            </a:endParaRPr>
          </a:p>
        </p:txBody>
      </p:sp>
      <p:sp>
        <p:nvSpPr>
          <p:cNvPr id="6" name="Content Placeholder 2"/>
          <p:cNvSpPr txBox="1">
            <a:spLocks/>
          </p:cNvSpPr>
          <p:nvPr/>
        </p:nvSpPr>
        <p:spPr>
          <a:xfrm>
            <a:off x="1066800" y="2509837"/>
            <a:ext cx="7162800" cy="723900"/>
          </a:xfrm>
          <a:prstGeom prst="rect">
            <a:avLst/>
          </a:prstGeom>
        </p:spPr>
        <p:txBody>
          <a:bodyPr>
            <a:noAutofit/>
          </a:bodyPr>
          <a:lst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a:lstStyle>
          <a:p>
            <a:pPr marL="3175" indent="0">
              <a:buFont typeface="Wingdings 2" pitchFamily="18" charset="2"/>
              <a:buNone/>
            </a:pPr>
            <a:r>
              <a:rPr lang="en-US" sz="2200" b="1" dirty="0" smtClean="0">
                <a:solidFill>
                  <a:schemeClr val="tx1">
                    <a:lumMod val="95000"/>
                    <a:lumOff val="5000"/>
                  </a:schemeClr>
                </a:solidFill>
              </a:rPr>
              <a:t>Learning to innovate </a:t>
            </a:r>
            <a:r>
              <a:rPr lang="en-US" sz="2200" dirty="0" smtClean="0">
                <a:solidFill>
                  <a:schemeClr val="tx1">
                    <a:lumMod val="95000"/>
                    <a:lumOff val="5000"/>
                  </a:schemeClr>
                </a:solidFill>
              </a:rPr>
              <a:t>vs. </a:t>
            </a:r>
            <a:r>
              <a:rPr lang="en-US" sz="2200" b="1" dirty="0" smtClean="0">
                <a:solidFill>
                  <a:schemeClr val="bg2">
                    <a:lumMod val="75000"/>
                  </a:schemeClr>
                </a:solidFill>
              </a:rPr>
              <a:t>innovative learning</a:t>
            </a:r>
          </a:p>
          <a:p>
            <a:pPr marL="3175" indent="0" algn="ctr">
              <a:buFont typeface="Wingdings 2" pitchFamily="18" charset="2"/>
              <a:buNone/>
            </a:pPr>
            <a:endParaRPr lang="en-US" sz="2200" dirty="0">
              <a:solidFill>
                <a:schemeClr val="tx1">
                  <a:lumMod val="95000"/>
                  <a:lumOff val="5000"/>
                </a:schemeClr>
              </a:solidFill>
            </a:endParaRPr>
          </a:p>
          <a:p>
            <a:pPr marL="3175" indent="0" algn="ctr">
              <a:buFont typeface="Wingdings 2" pitchFamily="18" charset="2"/>
              <a:buNone/>
            </a:pPr>
            <a:endParaRPr lang="en-US" sz="2200" dirty="0" smtClean="0">
              <a:solidFill>
                <a:schemeClr val="tx1">
                  <a:lumMod val="95000"/>
                  <a:lumOff val="5000"/>
                </a:schemeClr>
              </a:solidFill>
            </a:endParaRPr>
          </a:p>
          <a:p>
            <a:pPr algn="ctr">
              <a:buFont typeface="Wingdings 2" pitchFamily="18" charset="2"/>
              <a:buNone/>
            </a:pPr>
            <a:endParaRPr lang="en-US" b="1" dirty="0">
              <a:solidFill>
                <a:schemeClr val="tx2">
                  <a:lumMod val="60000"/>
                  <a:lumOff val="40000"/>
                </a:schemeClr>
              </a:solidFill>
            </a:endParaRPr>
          </a:p>
        </p:txBody>
      </p:sp>
      <p:sp>
        <p:nvSpPr>
          <p:cNvPr id="7" name="Content Placeholder 2"/>
          <p:cNvSpPr txBox="1">
            <a:spLocks/>
          </p:cNvSpPr>
          <p:nvPr/>
        </p:nvSpPr>
        <p:spPr>
          <a:xfrm>
            <a:off x="1066800" y="4419600"/>
            <a:ext cx="7167551" cy="571500"/>
          </a:xfrm>
          <a:prstGeom prst="rect">
            <a:avLst/>
          </a:prstGeom>
        </p:spPr>
        <p:txBody>
          <a:bodyPr>
            <a:noAutofit/>
          </a:bodyPr>
          <a:lst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a:lstStyle>
          <a:p>
            <a:pPr marL="3175" indent="0">
              <a:buFont typeface="Wingdings 2" pitchFamily="18" charset="2"/>
              <a:buNone/>
            </a:pPr>
            <a:r>
              <a:rPr lang="en-US" sz="2200" b="1" dirty="0" smtClean="0">
                <a:solidFill>
                  <a:schemeClr val="tx1">
                    <a:lumMod val="95000"/>
                    <a:lumOff val="5000"/>
                  </a:schemeClr>
                </a:solidFill>
              </a:rPr>
              <a:t>Teaching innovation </a:t>
            </a:r>
            <a:r>
              <a:rPr lang="en-US" sz="2200" dirty="0" smtClean="0">
                <a:solidFill>
                  <a:schemeClr val="tx1">
                    <a:lumMod val="95000"/>
                    <a:lumOff val="5000"/>
                  </a:schemeClr>
                </a:solidFill>
              </a:rPr>
              <a:t>vs. </a:t>
            </a:r>
            <a:r>
              <a:rPr lang="en-US" sz="2200" b="1" dirty="0" smtClean="0">
                <a:solidFill>
                  <a:schemeClr val="bg2">
                    <a:lumMod val="75000"/>
                  </a:schemeClr>
                </a:solidFill>
              </a:rPr>
              <a:t>innovative teaching</a:t>
            </a:r>
          </a:p>
          <a:p>
            <a:pPr marL="3175" indent="0" algn="ctr">
              <a:buFont typeface="Wingdings 2" pitchFamily="18" charset="2"/>
              <a:buNone/>
            </a:pPr>
            <a:endParaRPr lang="en-US" sz="2200" dirty="0" smtClean="0">
              <a:solidFill>
                <a:schemeClr val="tx1">
                  <a:lumMod val="95000"/>
                  <a:lumOff val="5000"/>
                </a:schemeClr>
              </a:solidFill>
            </a:endParaRPr>
          </a:p>
          <a:p>
            <a:pPr algn="ctr">
              <a:buFont typeface="Wingdings 2" pitchFamily="18" charset="2"/>
              <a:buNone/>
            </a:pPr>
            <a:endParaRPr lang="en-US" b="1" dirty="0">
              <a:solidFill>
                <a:schemeClr val="tx2">
                  <a:lumMod val="60000"/>
                  <a:lumOff val="40000"/>
                </a:schemeClr>
              </a:solidFill>
            </a:endParaRPr>
          </a:p>
        </p:txBody>
      </p:sp>
      <p:pic>
        <p:nvPicPr>
          <p:cNvPr id="1026" name="Picture 2" descr="D:\Documents and Settings\z7953\Local Settings\Temporary Internet Files\Content.IE5\IEPR978S\MM900323763[1].gif"/>
          <p:cNvPicPr>
            <a:picLocks noChangeAspect="1" noChangeArrowheads="1" noCrop="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934200" y="1062037"/>
            <a:ext cx="1524000" cy="14478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Lst>
        </p:spPr>
      </p:pic>
      <p:pic>
        <p:nvPicPr>
          <p:cNvPr id="1028" name="Picture 4" descr="D:\Documents and Settings\z7953\Local Settings\Temporary Internet Files\Content.IE5\EGNK73KU\MC900384172[1].wmf"/>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7164139" y="3012798"/>
            <a:ext cx="1294061" cy="140680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3931039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2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28"/>
                                        </p:tgtEl>
                                        <p:attrNameLst>
                                          <p:attrName>style.visibility</p:attrName>
                                        </p:attrNameLst>
                                      </p:cBhvr>
                                      <p:to>
                                        <p:strVal val="visible"/>
                                      </p:to>
                                    </p:set>
                                  </p:childTnLst>
                                </p:cTn>
                              </p:par>
                              <p:par>
                                <p:cTn id="15" presetID="8" presetClass="emph" presetSubtype="0" fill="hold" nodeType="withEffect">
                                  <p:stCondLst>
                                    <p:cond delay="0"/>
                                  </p:stCondLst>
                                  <p:childTnLst>
                                    <p:animRot by="21600000">
                                      <p:cBhvr>
                                        <p:cTn id="16" dur="2000" fill="hold"/>
                                        <p:tgtEl>
                                          <p:spTgt spid="102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38200" y="838200"/>
            <a:ext cx="7543800" cy="5355312"/>
          </a:xfrm>
          <a:prstGeom prst="rect">
            <a:avLst/>
          </a:prstGeom>
          <a:noFill/>
        </p:spPr>
        <p:txBody>
          <a:bodyPr wrap="square" rtlCol="0">
            <a:spAutoFit/>
          </a:bodyPr>
          <a:lstStyle/>
          <a:p>
            <a:pPr algn="ctr">
              <a:spcBef>
                <a:spcPct val="0"/>
              </a:spcBef>
            </a:pPr>
            <a:r>
              <a:rPr lang="en-US" sz="40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mj-lt"/>
                <a:ea typeface="+mj-ea"/>
                <a:cs typeface="+mj-cs"/>
              </a:rPr>
              <a:t>Now what?</a:t>
            </a:r>
          </a:p>
          <a:p>
            <a:pPr algn="ctr"/>
            <a:endParaRPr lang="en-US" sz="2800" dirty="0" smtClean="0"/>
          </a:p>
          <a:p>
            <a:pPr algn="ctr"/>
            <a:r>
              <a:rPr lang="en-US" sz="2400" dirty="0" smtClean="0"/>
              <a:t>Start your technology investigations and have fun exploring new tools – share with your colleagues … it is more fun to explore together!</a:t>
            </a:r>
          </a:p>
          <a:p>
            <a:pPr algn="ctr"/>
            <a:endParaRPr lang="en-US" sz="2800" dirty="0" smtClean="0"/>
          </a:p>
          <a:p>
            <a:pPr algn="ctr"/>
            <a:r>
              <a:rPr lang="en-US" sz="2400" dirty="0" smtClean="0"/>
              <a:t>Learn new innovations so you can </a:t>
            </a:r>
          </a:p>
          <a:p>
            <a:pPr algn="ctr"/>
            <a:r>
              <a:rPr lang="en-US" sz="2400" dirty="0" smtClean="0"/>
              <a:t>teach innovatively !</a:t>
            </a:r>
          </a:p>
          <a:p>
            <a:pPr marL="342900" indent="-342900" algn="ctr">
              <a:buAutoNum type="arabicPeriod"/>
            </a:pPr>
            <a:endParaRPr lang="en-US" dirty="0"/>
          </a:p>
          <a:p>
            <a:pPr algn="ctr"/>
            <a:endParaRPr lang="en-US" dirty="0" smtClean="0">
              <a:sym typeface="Wingdings" pitchFamily="2" charset="2"/>
            </a:endParaRPr>
          </a:p>
          <a:p>
            <a:pPr algn="ctr"/>
            <a:endParaRPr lang="en-US" dirty="0">
              <a:sym typeface="Wingdings" pitchFamily="2" charset="2"/>
            </a:endParaRPr>
          </a:p>
          <a:p>
            <a:pPr algn="ctr"/>
            <a:endParaRPr lang="en-US" dirty="0" smtClean="0">
              <a:sym typeface="Wingdings" pitchFamily="2" charset="2"/>
            </a:endParaRPr>
          </a:p>
          <a:p>
            <a:pPr algn="ctr"/>
            <a:endParaRPr lang="en-US" dirty="0">
              <a:sym typeface="Wingdings" pitchFamily="2" charset="2"/>
            </a:endParaRPr>
          </a:p>
          <a:p>
            <a:pPr algn="ctr"/>
            <a:endParaRPr lang="en-US" dirty="0" smtClean="0">
              <a:sym typeface="Wingdings" pitchFamily="2" charset="2"/>
            </a:endParaRPr>
          </a:p>
          <a:p>
            <a:pPr marL="342900" indent="-342900" algn="ctr">
              <a:buAutoNum type="arabicPeriod"/>
            </a:pPr>
            <a:endParaRPr lang="en-US" dirty="0" smtClean="0"/>
          </a:p>
        </p:txBody>
      </p:sp>
      <p:pic>
        <p:nvPicPr>
          <p:cNvPr id="2050" name="Picture 2" descr="D:\Documents and Settings\z7953\Local Settings\Temporary Internet Files\Content.IE5\IEPR978S\MC900233161[1].wmf"/>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362200" y="4572000"/>
            <a:ext cx="3962399" cy="146911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Lst>
        </p:spPr>
      </p:pic>
      <p:sp>
        <p:nvSpPr>
          <p:cNvPr id="4" name="TextBox 3"/>
          <p:cNvSpPr txBox="1"/>
          <p:nvPr/>
        </p:nvSpPr>
        <p:spPr>
          <a:xfrm>
            <a:off x="4800600" y="152400"/>
            <a:ext cx="3200400" cy="276999"/>
          </a:xfrm>
          <a:prstGeom prst="rect">
            <a:avLst/>
          </a:prstGeom>
          <a:noFill/>
        </p:spPr>
        <p:txBody>
          <a:bodyPr wrap="square" rtlCol="0">
            <a:spAutoFit/>
          </a:bodyPr>
          <a:lstStyle/>
          <a:p>
            <a:pPr algn="ctr"/>
            <a:r>
              <a:rPr lang="en-US" sz="1200" b="1" dirty="0" smtClean="0">
                <a:solidFill>
                  <a:schemeClr val="bg1"/>
                </a:solidFill>
                <a:effectLst>
                  <a:outerShdw blurRad="38100" dist="38100" dir="2700000" algn="tl">
                    <a:srgbClr val="000000">
                      <a:alpha val="43137"/>
                    </a:srgbClr>
                  </a:outerShdw>
                </a:effectLst>
              </a:rPr>
              <a:t>Teaching &amp; Learning in the Digital Age</a:t>
            </a:r>
            <a:endParaRPr lang="en-US" sz="1200" b="1"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7847132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838200"/>
            <a:ext cx="6347910" cy="685800"/>
          </a:xfrm>
        </p:spPr>
        <p:txBody>
          <a:bodyPr>
            <a:noAutofit/>
          </a:bodyPr>
          <a:lstStyle/>
          <a:p>
            <a:r>
              <a:rPr lang="en-US" sz="3200" b="1" dirty="0" smtClean="0">
                <a:ln w="12700">
                  <a:solidFill>
                    <a:schemeClr val="tx1">
                      <a:lumMod val="95000"/>
                      <a:lumOff val="5000"/>
                    </a:schemeClr>
                  </a:solidFill>
                  <a:prstDash val="solid"/>
                </a:ln>
                <a:solidFill>
                  <a:schemeClr val="accent2">
                    <a:lumMod val="75000"/>
                  </a:schemeClr>
                </a:solidFill>
                <a:effectLst>
                  <a:outerShdw blurRad="41275" dist="20320" dir="1800000" algn="tl" rotWithShape="0">
                    <a:srgbClr val="000000">
                      <a:alpha val="40000"/>
                    </a:srgbClr>
                  </a:outerShdw>
                </a:effectLst>
              </a:rPr>
              <a:t>Issues for Consideration</a:t>
            </a:r>
            <a:endParaRPr lang="en-US" sz="3200" b="1" dirty="0">
              <a:ln w="12700">
                <a:solidFill>
                  <a:schemeClr val="tx1">
                    <a:lumMod val="95000"/>
                    <a:lumOff val="5000"/>
                  </a:schemeClr>
                </a:solidFill>
                <a:prstDash val="solid"/>
              </a:ln>
              <a:solidFill>
                <a:schemeClr val="accent2">
                  <a:lumMod val="75000"/>
                </a:schemeClr>
              </a:solidFill>
              <a:effectLst>
                <a:outerShdw blurRad="41275" dist="20320" dir="1800000" algn="tl" rotWithShape="0">
                  <a:srgbClr val="000000">
                    <a:alpha val="40000"/>
                  </a:srgbClr>
                </a:outerShdw>
              </a:effectLst>
            </a:endParaRPr>
          </a:p>
        </p:txBody>
      </p:sp>
      <p:sp>
        <p:nvSpPr>
          <p:cNvPr id="3" name="Content Placeholder 2"/>
          <p:cNvSpPr>
            <a:spLocks noGrp="1"/>
          </p:cNvSpPr>
          <p:nvPr>
            <p:ph idx="1"/>
          </p:nvPr>
        </p:nvSpPr>
        <p:spPr>
          <a:xfrm>
            <a:off x="990600" y="1905000"/>
            <a:ext cx="7239000" cy="4495800"/>
          </a:xfrm>
        </p:spPr>
        <p:txBody>
          <a:bodyPr>
            <a:noAutofit/>
          </a:bodyPr>
          <a:lstStyle/>
          <a:p>
            <a:pPr marL="3175" indent="0" algn="just">
              <a:buNone/>
            </a:pPr>
            <a:r>
              <a:rPr lang="en-US" sz="2200" dirty="0" smtClean="0">
                <a:solidFill>
                  <a:schemeClr val="tx1">
                    <a:lumMod val="95000"/>
                    <a:lumOff val="5000"/>
                  </a:schemeClr>
                </a:solidFill>
              </a:rPr>
              <a:t>First imagine that you have a child, grandchild, or nephew whom you love and care about deeply …</a:t>
            </a:r>
          </a:p>
          <a:p>
            <a:pPr marL="3175" indent="0" algn="just">
              <a:buNone/>
            </a:pPr>
            <a:endParaRPr lang="en-US" sz="2200" dirty="0" smtClean="0">
              <a:solidFill>
                <a:schemeClr val="tx1">
                  <a:lumMod val="95000"/>
                  <a:lumOff val="5000"/>
                </a:schemeClr>
              </a:solidFill>
            </a:endParaRPr>
          </a:p>
          <a:p>
            <a:pPr marL="0" indent="6350" algn="just">
              <a:buNone/>
            </a:pPr>
            <a:r>
              <a:rPr lang="en-US" sz="2200" b="1" dirty="0" smtClean="0">
                <a:solidFill>
                  <a:schemeClr val="tx1">
                    <a:lumMod val="95000"/>
                    <a:lumOff val="5000"/>
                  </a:schemeClr>
                </a:solidFill>
              </a:rPr>
              <a:t>What will the world be like twenty years or so from when your child has left school and is out in the world?</a:t>
            </a:r>
          </a:p>
          <a:p>
            <a:pPr marL="0" indent="6350" algn="just">
              <a:buNone/>
            </a:pPr>
            <a:endParaRPr lang="en-US" sz="2200" b="1" dirty="0" smtClean="0">
              <a:solidFill>
                <a:schemeClr val="tx1">
                  <a:lumMod val="95000"/>
                  <a:lumOff val="5000"/>
                </a:schemeClr>
              </a:solidFill>
            </a:endParaRPr>
          </a:p>
          <a:p>
            <a:pPr marL="457200" indent="-450850" algn="just">
              <a:buSzPct val="100000"/>
              <a:buFont typeface="Wingdings" pitchFamily="2" charset="2"/>
              <a:buChar char=""/>
            </a:pPr>
            <a:r>
              <a:rPr lang="en-US" sz="2000" dirty="0" smtClean="0">
                <a:solidFill>
                  <a:schemeClr val="tx1">
                    <a:lumMod val="95000"/>
                    <a:lumOff val="5000"/>
                  </a:schemeClr>
                </a:solidFill>
              </a:rPr>
              <a:t>Smaller world, more connected</a:t>
            </a:r>
          </a:p>
          <a:p>
            <a:pPr marL="457200" indent="-450850" algn="just">
              <a:buSzPct val="100000"/>
              <a:buFont typeface="Wingdings" pitchFamily="2" charset="2"/>
              <a:buChar char=""/>
            </a:pPr>
            <a:r>
              <a:rPr lang="en-US" sz="2000" dirty="0" smtClean="0">
                <a:solidFill>
                  <a:schemeClr val="tx1">
                    <a:lumMod val="95000"/>
                    <a:lumOff val="5000"/>
                  </a:schemeClr>
                </a:solidFill>
              </a:rPr>
              <a:t>The need for global cooperation on environmental challenges</a:t>
            </a:r>
          </a:p>
          <a:p>
            <a:pPr marL="457200" indent="-450850" algn="just">
              <a:buSzPct val="100000"/>
              <a:buFont typeface="Wingdings" pitchFamily="2" charset="2"/>
              <a:buChar char=""/>
            </a:pPr>
            <a:r>
              <a:rPr lang="en-US" sz="2000" dirty="0" smtClean="0">
                <a:solidFill>
                  <a:schemeClr val="tx1">
                    <a:lumMod val="95000"/>
                    <a:lumOff val="5000"/>
                  </a:schemeClr>
                </a:solidFill>
              </a:rPr>
              <a:t>The economic necessity to innovate to be globally competitive</a:t>
            </a:r>
          </a:p>
          <a:p>
            <a:pPr algn="just">
              <a:buNone/>
            </a:pPr>
            <a:endParaRPr lang="en-US" b="1" dirty="0">
              <a:solidFill>
                <a:schemeClr val="tx2">
                  <a:lumMod val="60000"/>
                  <a:lumOff val="40000"/>
                </a:schemeClr>
              </a:solidFill>
            </a:endParaRPr>
          </a:p>
        </p:txBody>
      </p:sp>
      <p:sp>
        <p:nvSpPr>
          <p:cNvPr id="6" name="TextBox 5"/>
          <p:cNvSpPr txBox="1"/>
          <p:nvPr/>
        </p:nvSpPr>
        <p:spPr>
          <a:xfrm>
            <a:off x="4800600" y="152400"/>
            <a:ext cx="3200400" cy="276999"/>
          </a:xfrm>
          <a:prstGeom prst="rect">
            <a:avLst/>
          </a:prstGeom>
          <a:noFill/>
        </p:spPr>
        <p:txBody>
          <a:bodyPr wrap="square" rtlCol="0">
            <a:spAutoFit/>
          </a:bodyPr>
          <a:lstStyle/>
          <a:p>
            <a:pPr algn="ctr"/>
            <a:r>
              <a:rPr lang="en-US" sz="1200" b="1" dirty="0" smtClean="0">
                <a:solidFill>
                  <a:schemeClr val="bg1"/>
                </a:solidFill>
                <a:effectLst>
                  <a:outerShdw blurRad="38100" dist="38100" dir="2700000" algn="tl">
                    <a:srgbClr val="000000">
                      <a:alpha val="43137"/>
                    </a:srgbClr>
                  </a:outerShdw>
                </a:effectLst>
              </a:rPr>
              <a:t>Teaching &amp; Learning in the Digital Age</a:t>
            </a:r>
            <a:endParaRPr lang="en-US" sz="1200" b="1"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16674737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914400"/>
            <a:ext cx="7772400" cy="5486400"/>
          </a:xfrm>
        </p:spPr>
        <p:txBody>
          <a:bodyPr>
            <a:noAutofit/>
          </a:bodyPr>
          <a:lstStyle/>
          <a:p>
            <a:pPr marL="114300" indent="0" algn="just">
              <a:buNone/>
            </a:pPr>
            <a:r>
              <a:rPr lang="en-US" sz="2200" b="1" dirty="0" smtClean="0">
                <a:solidFill>
                  <a:schemeClr val="tx1">
                    <a:lumMod val="95000"/>
                    <a:lumOff val="5000"/>
                  </a:schemeClr>
                </a:solidFill>
              </a:rPr>
              <a:t>What skills will your child need to be successful in this world you have imagined twenty years from now?</a:t>
            </a:r>
          </a:p>
          <a:p>
            <a:pPr marL="114300" indent="0" algn="just">
              <a:spcBef>
                <a:spcPts val="0"/>
              </a:spcBef>
              <a:buNone/>
            </a:pPr>
            <a:endParaRPr lang="en-US" sz="800" dirty="0" smtClean="0">
              <a:solidFill>
                <a:schemeClr val="tx1">
                  <a:lumMod val="95000"/>
                  <a:lumOff val="5000"/>
                </a:schemeClr>
              </a:solidFill>
            </a:endParaRPr>
          </a:p>
          <a:p>
            <a:pPr marL="114300" indent="0">
              <a:buNone/>
            </a:pPr>
            <a:r>
              <a:rPr lang="en-US" sz="2200" dirty="0" smtClean="0">
                <a:solidFill>
                  <a:schemeClr val="tx1">
                    <a:lumMod val="95000"/>
                    <a:lumOff val="5000"/>
                  </a:schemeClr>
                </a:solidFill>
              </a:rPr>
              <a:t>a. </a:t>
            </a:r>
            <a:r>
              <a:rPr lang="en-US" sz="2000" b="1" dirty="0" smtClean="0">
                <a:solidFill>
                  <a:schemeClr val="bg2">
                    <a:lumMod val="75000"/>
                  </a:schemeClr>
                </a:solidFill>
              </a:rPr>
              <a:t>Learning &amp; innovative skills</a:t>
            </a:r>
          </a:p>
          <a:p>
            <a:pPr>
              <a:buFontTx/>
              <a:buChar char="-"/>
            </a:pPr>
            <a:r>
              <a:rPr lang="en-US" sz="2000" dirty="0" smtClean="0">
                <a:solidFill>
                  <a:schemeClr val="tx1">
                    <a:lumMod val="95000"/>
                    <a:lumOff val="5000"/>
                  </a:schemeClr>
                </a:solidFill>
              </a:rPr>
              <a:t> </a:t>
            </a:r>
            <a:r>
              <a:rPr lang="en-US" sz="1800" dirty="0" smtClean="0">
                <a:solidFill>
                  <a:schemeClr val="tx1">
                    <a:lumMod val="95000"/>
                    <a:lumOff val="5000"/>
                  </a:schemeClr>
                </a:solidFill>
              </a:rPr>
              <a:t>Critical thinking &amp; problem solving</a:t>
            </a:r>
          </a:p>
          <a:p>
            <a:pPr>
              <a:buFontTx/>
              <a:buChar char="-"/>
            </a:pPr>
            <a:r>
              <a:rPr lang="en-US" sz="1800" dirty="0" smtClean="0">
                <a:solidFill>
                  <a:schemeClr val="tx1">
                    <a:lumMod val="95000"/>
                    <a:lumOff val="5000"/>
                  </a:schemeClr>
                </a:solidFill>
              </a:rPr>
              <a:t> Communication &amp; collaboration</a:t>
            </a:r>
          </a:p>
          <a:p>
            <a:pPr marL="114300" indent="0">
              <a:buNone/>
            </a:pPr>
            <a:r>
              <a:rPr lang="en-US" sz="2000" dirty="0" smtClean="0">
                <a:solidFill>
                  <a:schemeClr val="tx1">
                    <a:lumMod val="95000"/>
                    <a:lumOff val="5000"/>
                  </a:schemeClr>
                </a:solidFill>
              </a:rPr>
              <a:t>b. </a:t>
            </a:r>
            <a:r>
              <a:rPr lang="en-US" sz="2000" b="1" dirty="0" smtClean="0">
                <a:solidFill>
                  <a:schemeClr val="bg2">
                    <a:lumMod val="75000"/>
                  </a:schemeClr>
                </a:solidFill>
              </a:rPr>
              <a:t>Digital literacy skills</a:t>
            </a:r>
          </a:p>
          <a:p>
            <a:pPr>
              <a:buFontTx/>
              <a:buChar char="-"/>
            </a:pPr>
            <a:r>
              <a:rPr lang="en-US" sz="2000" dirty="0" smtClean="0">
                <a:solidFill>
                  <a:schemeClr val="tx1">
                    <a:lumMod val="95000"/>
                    <a:lumOff val="5000"/>
                  </a:schemeClr>
                </a:solidFill>
              </a:rPr>
              <a:t> </a:t>
            </a:r>
            <a:r>
              <a:rPr lang="en-US" sz="1800" dirty="0" smtClean="0">
                <a:solidFill>
                  <a:schemeClr val="tx1">
                    <a:lumMod val="95000"/>
                    <a:lumOff val="5000"/>
                  </a:schemeClr>
                </a:solidFill>
              </a:rPr>
              <a:t>Information literacy</a:t>
            </a:r>
          </a:p>
          <a:p>
            <a:pPr>
              <a:buFontTx/>
              <a:buChar char="-"/>
            </a:pPr>
            <a:r>
              <a:rPr lang="en-US" sz="1800" dirty="0" smtClean="0">
                <a:solidFill>
                  <a:schemeClr val="tx1">
                    <a:lumMod val="95000"/>
                    <a:lumOff val="5000"/>
                  </a:schemeClr>
                </a:solidFill>
              </a:rPr>
              <a:t> Media literacy</a:t>
            </a:r>
          </a:p>
          <a:p>
            <a:pPr>
              <a:buFontTx/>
              <a:buChar char="-"/>
            </a:pPr>
            <a:r>
              <a:rPr lang="en-US" sz="1800" dirty="0" smtClean="0">
                <a:solidFill>
                  <a:schemeClr val="tx1">
                    <a:lumMod val="95000"/>
                    <a:lumOff val="5000"/>
                  </a:schemeClr>
                </a:solidFill>
              </a:rPr>
              <a:t> Information &amp; communication technologies (ICT)  literacy</a:t>
            </a:r>
          </a:p>
          <a:p>
            <a:pPr marL="114300" indent="0">
              <a:buNone/>
            </a:pPr>
            <a:r>
              <a:rPr lang="en-US" sz="2000" dirty="0" smtClean="0">
                <a:solidFill>
                  <a:schemeClr val="tx1">
                    <a:lumMod val="95000"/>
                    <a:lumOff val="5000"/>
                  </a:schemeClr>
                </a:solidFill>
              </a:rPr>
              <a:t>c</a:t>
            </a:r>
            <a:r>
              <a:rPr lang="en-US" sz="2000" dirty="0" smtClean="0">
                <a:solidFill>
                  <a:schemeClr val="bg2">
                    <a:lumMod val="75000"/>
                  </a:schemeClr>
                </a:solidFill>
              </a:rPr>
              <a:t>. </a:t>
            </a:r>
            <a:r>
              <a:rPr lang="en-US" sz="2000" b="1" dirty="0" smtClean="0">
                <a:solidFill>
                  <a:schemeClr val="bg2">
                    <a:lumMod val="75000"/>
                  </a:schemeClr>
                </a:solidFill>
              </a:rPr>
              <a:t>Career &amp; life skills</a:t>
            </a:r>
          </a:p>
          <a:p>
            <a:pPr>
              <a:buFontTx/>
              <a:buChar char="-"/>
            </a:pPr>
            <a:r>
              <a:rPr lang="en-US" sz="2000" dirty="0" smtClean="0">
                <a:solidFill>
                  <a:schemeClr val="tx1">
                    <a:lumMod val="95000"/>
                    <a:lumOff val="5000"/>
                  </a:schemeClr>
                </a:solidFill>
              </a:rPr>
              <a:t> </a:t>
            </a:r>
            <a:r>
              <a:rPr lang="en-US" sz="1800" dirty="0" smtClean="0">
                <a:solidFill>
                  <a:schemeClr val="tx1">
                    <a:lumMod val="95000"/>
                    <a:lumOff val="5000"/>
                  </a:schemeClr>
                </a:solidFill>
              </a:rPr>
              <a:t>Flexibility &amp; adaptability</a:t>
            </a:r>
          </a:p>
          <a:p>
            <a:pPr>
              <a:buFontTx/>
              <a:buChar char="-"/>
            </a:pPr>
            <a:r>
              <a:rPr lang="en-US" sz="1800" dirty="0" smtClean="0">
                <a:solidFill>
                  <a:schemeClr val="tx1">
                    <a:lumMod val="95000"/>
                    <a:lumOff val="5000"/>
                  </a:schemeClr>
                </a:solidFill>
              </a:rPr>
              <a:t> Leadership &amp; responsibility</a:t>
            </a:r>
          </a:p>
          <a:p>
            <a:pPr>
              <a:buFontTx/>
              <a:buChar char="-"/>
            </a:pPr>
            <a:r>
              <a:rPr lang="en-US" sz="1800" dirty="0" smtClean="0">
                <a:solidFill>
                  <a:schemeClr val="tx1">
                    <a:lumMod val="95000"/>
                    <a:lumOff val="5000"/>
                  </a:schemeClr>
                </a:solidFill>
              </a:rPr>
              <a:t> Productivity &amp; accountability</a:t>
            </a:r>
          </a:p>
          <a:p>
            <a:pPr>
              <a:buFontTx/>
              <a:buChar char="-"/>
            </a:pPr>
            <a:r>
              <a:rPr lang="en-US" sz="1800" dirty="0" smtClean="0">
                <a:solidFill>
                  <a:schemeClr val="tx1">
                    <a:lumMod val="95000"/>
                    <a:lumOff val="5000"/>
                  </a:schemeClr>
                </a:solidFill>
              </a:rPr>
              <a:t> Social &amp; cross-cultural interaction</a:t>
            </a:r>
          </a:p>
          <a:p>
            <a:pPr algn="just">
              <a:buNone/>
            </a:pPr>
            <a:endParaRPr lang="en-US" sz="2200" b="1" dirty="0">
              <a:solidFill>
                <a:schemeClr val="tx2">
                  <a:lumMod val="60000"/>
                  <a:lumOff val="40000"/>
                </a:schemeClr>
              </a:solidFill>
            </a:endParaRPr>
          </a:p>
        </p:txBody>
      </p:sp>
      <p:sp>
        <p:nvSpPr>
          <p:cNvPr id="6" name="TextBox 5"/>
          <p:cNvSpPr txBox="1"/>
          <p:nvPr/>
        </p:nvSpPr>
        <p:spPr>
          <a:xfrm>
            <a:off x="4800600" y="152400"/>
            <a:ext cx="3200400" cy="276999"/>
          </a:xfrm>
          <a:prstGeom prst="rect">
            <a:avLst/>
          </a:prstGeom>
          <a:noFill/>
        </p:spPr>
        <p:txBody>
          <a:bodyPr wrap="square" rtlCol="0">
            <a:spAutoFit/>
          </a:bodyPr>
          <a:lstStyle/>
          <a:p>
            <a:pPr algn="ctr"/>
            <a:r>
              <a:rPr lang="en-US" sz="1200" b="1" dirty="0" smtClean="0">
                <a:solidFill>
                  <a:schemeClr val="bg1"/>
                </a:solidFill>
                <a:effectLst>
                  <a:outerShdw blurRad="38100" dist="38100" dir="2700000" algn="tl">
                    <a:srgbClr val="000000">
                      <a:alpha val="43137"/>
                    </a:srgbClr>
                  </a:outerShdw>
                </a:effectLst>
              </a:rPr>
              <a:t>Teaching &amp; Learning in the Digital Age</a:t>
            </a:r>
            <a:endParaRPr lang="en-US" sz="1200" b="1"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16674737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11" end="11"/>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xEl>
                                              <p:pRg st="12" end="12"/>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678976" y="429399"/>
            <a:ext cx="6957510" cy="1133474"/>
          </a:xfrm>
          <a:prstGeom prst="rect">
            <a:avLst/>
          </a:prstGeom>
        </p:spPr>
        <p:txBody>
          <a:bodyP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z="3200" b="1" noProof="0" dirty="0" smtClean="0">
                <a:ln w="12700">
                  <a:solidFill>
                    <a:schemeClr val="tx1">
                      <a:lumMod val="95000"/>
                      <a:lumOff val="5000"/>
                    </a:schemeClr>
                  </a:solidFill>
                  <a:prstDash val="solid"/>
                </a:ln>
                <a:solidFill>
                  <a:schemeClr val="accent2">
                    <a:lumMod val="75000"/>
                  </a:schemeClr>
                </a:solidFill>
                <a:effectLst>
                  <a:outerShdw blurRad="41275" dist="20320" dir="1800000" algn="tl" rotWithShape="0">
                    <a:srgbClr val="000000">
                      <a:alpha val="40000"/>
                    </a:srgbClr>
                  </a:outerShdw>
                </a:effectLst>
                <a:latin typeface="+mj-lt"/>
                <a:ea typeface="+mj-ea"/>
                <a:cs typeface="+mj-cs"/>
              </a:rPr>
              <a:t>The Knowledge </a:t>
            </a:r>
          </a:p>
          <a:p>
            <a:pPr marL="0" marR="0" lvl="0" indent="0" algn="l" defTabSz="914400" rtl="0" eaLnBrk="1" fontAlgn="auto" latinLnBrk="0" hangingPunct="1">
              <a:lnSpc>
                <a:spcPct val="100000"/>
              </a:lnSpc>
              <a:spcBef>
                <a:spcPct val="0"/>
              </a:spcBef>
              <a:spcAft>
                <a:spcPts val="0"/>
              </a:spcAft>
              <a:buClrTx/>
              <a:buSzTx/>
              <a:buFontTx/>
              <a:buNone/>
              <a:tabLst/>
              <a:defRPr/>
            </a:pPr>
            <a:r>
              <a:rPr lang="en-US" sz="3200" b="1" noProof="0" dirty="0" smtClean="0">
                <a:ln w="12700">
                  <a:solidFill>
                    <a:schemeClr val="tx1">
                      <a:lumMod val="95000"/>
                      <a:lumOff val="5000"/>
                    </a:schemeClr>
                  </a:solidFill>
                  <a:prstDash val="solid"/>
                </a:ln>
                <a:solidFill>
                  <a:schemeClr val="accent2">
                    <a:lumMod val="75000"/>
                  </a:schemeClr>
                </a:solidFill>
                <a:effectLst>
                  <a:outerShdw blurRad="41275" dist="20320" dir="1800000" algn="tl" rotWithShape="0">
                    <a:srgbClr val="000000">
                      <a:alpha val="40000"/>
                    </a:srgbClr>
                  </a:outerShdw>
                </a:effectLst>
                <a:latin typeface="+mj-lt"/>
                <a:ea typeface="+mj-ea"/>
                <a:cs typeface="+mj-cs"/>
              </a:rPr>
              <a:t>&amp; Skills Rainbow</a:t>
            </a:r>
            <a:endParaRPr kumimoji="0" lang="en-US" sz="3200" b="1" i="0" u="none" strike="noStrike" kern="1200" cap="none" spc="0" normalizeH="0" baseline="0" noProof="0" dirty="0">
              <a:ln w="12700">
                <a:solidFill>
                  <a:schemeClr val="tx1">
                    <a:lumMod val="95000"/>
                    <a:lumOff val="5000"/>
                  </a:schemeClr>
                </a:solidFill>
                <a:prstDash val="solid"/>
              </a:ln>
              <a:solidFill>
                <a:schemeClr val="accent2">
                  <a:lumMod val="75000"/>
                </a:schemeClr>
              </a:solidFill>
              <a:effectLst>
                <a:outerShdw blurRad="41275" dist="20320" dir="1800000" algn="tl" rotWithShape="0">
                  <a:srgbClr val="000000">
                    <a:alpha val="40000"/>
                  </a:srgbClr>
                </a:outerShdw>
              </a:effectLst>
              <a:uLnTx/>
              <a:uFillTx/>
              <a:latin typeface="+mj-lt"/>
              <a:ea typeface="+mj-ea"/>
              <a:cs typeface="+mj-cs"/>
            </a:endParaRPr>
          </a:p>
        </p:txBody>
      </p:sp>
      <p:sp>
        <p:nvSpPr>
          <p:cNvPr id="4" name="TextBox 3"/>
          <p:cNvSpPr txBox="1"/>
          <p:nvPr/>
        </p:nvSpPr>
        <p:spPr>
          <a:xfrm>
            <a:off x="4800600" y="152400"/>
            <a:ext cx="3200400" cy="276999"/>
          </a:xfrm>
          <a:prstGeom prst="rect">
            <a:avLst/>
          </a:prstGeom>
          <a:noFill/>
        </p:spPr>
        <p:txBody>
          <a:bodyPr wrap="square" rtlCol="0">
            <a:spAutoFit/>
          </a:bodyPr>
          <a:lstStyle/>
          <a:p>
            <a:pPr algn="ctr"/>
            <a:r>
              <a:rPr lang="en-US" sz="1200" b="1" dirty="0" smtClean="0">
                <a:solidFill>
                  <a:schemeClr val="bg1"/>
                </a:solidFill>
                <a:effectLst>
                  <a:outerShdw blurRad="38100" dist="38100" dir="2700000" algn="tl">
                    <a:srgbClr val="000000">
                      <a:alpha val="43137"/>
                    </a:srgbClr>
                  </a:outerShdw>
                </a:effectLst>
              </a:rPr>
              <a:t>Teaching &amp; Learning in the Digital Age</a:t>
            </a:r>
            <a:endParaRPr lang="en-US" sz="1200" b="1" dirty="0">
              <a:solidFill>
                <a:schemeClr val="bg1"/>
              </a:solidFill>
              <a:effectLst>
                <a:outerShdw blurRad="38100" dist="38100" dir="2700000" algn="tl">
                  <a:srgbClr val="000000">
                    <a:alpha val="43137"/>
                  </a:srgbClr>
                </a:outerShdw>
              </a:effectLst>
            </a:endParaRPr>
          </a:p>
        </p:txBody>
      </p:sp>
      <p:sp>
        <p:nvSpPr>
          <p:cNvPr id="5" name="Rectangle 4"/>
          <p:cNvSpPr/>
          <p:nvPr/>
        </p:nvSpPr>
        <p:spPr>
          <a:xfrm>
            <a:off x="685800" y="5943600"/>
            <a:ext cx="7772400" cy="446276"/>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a:spAutoFit/>
          </a:bodyPr>
          <a:lstStyle/>
          <a:p>
            <a:pPr algn="ctr"/>
            <a:r>
              <a:rPr lang="en-US" sz="1100" dirty="0" smtClean="0"/>
              <a:t>Trilling, B. &amp; Fadel, C. (2009). 21</a:t>
            </a:r>
            <a:r>
              <a:rPr lang="en-US" sz="1100" baseline="30000" dirty="0" smtClean="0"/>
              <a:t>st</a:t>
            </a:r>
            <a:r>
              <a:rPr lang="en-US" sz="1100" dirty="0" smtClean="0"/>
              <a:t> Century Skills: Learning for Life in Our Times. San Francisco, CA: Jossey – Bass</a:t>
            </a:r>
          </a:p>
          <a:p>
            <a:pPr algn="ctr"/>
            <a:r>
              <a:rPr lang="en-US" sz="1200" dirty="0"/>
              <a:t>Or </a:t>
            </a:r>
            <a:r>
              <a:rPr lang="en-US" sz="1200" dirty="0">
                <a:hlinkClick r:id="rId2"/>
              </a:rPr>
              <a:t>http://</a:t>
            </a:r>
            <a:r>
              <a:rPr lang="en-US" sz="1200" dirty="0" smtClean="0">
                <a:hlinkClick r:id="rId2"/>
              </a:rPr>
              <a:t>www.p21.org/index.php?option=com_content&amp;task=view&amp;id=254&amp;Itemid=119%20</a:t>
            </a:r>
            <a:r>
              <a:rPr lang="en-US" sz="1200" dirty="0" smtClean="0"/>
              <a:t>  </a:t>
            </a:r>
            <a:endParaRPr lang="en-US" sz="1200" dirty="0"/>
          </a:p>
        </p:txBody>
      </p:sp>
      <p:pic>
        <p:nvPicPr>
          <p:cNvPr id="1025" name="Picture 1" descr="p21_rainbow_id25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043490" y="1562873"/>
            <a:ext cx="7186110" cy="4228328"/>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9991287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D:\Documents and Settings\z7953\Local Settings\Temporary Internet Files\Content.IE5\IEPR978S\MC900288976[1].wmf"/>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657600" y="2133600"/>
            <a:ext cx="2986088" cy="19050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Lst>
        </p:spPr>
      </p:pic>
      <p:pic>
        <p:nvPicPr>
          <p:cNvPr id="5126" name="Picture 6" descr="D:\Documents and Settings\z7953\Local Settings\Temporary Internet Files\Content.IE5\EGNK73KU\MC900078735[1].wmf"/>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733800" y="4114800"/>
            <a:ext cx="2125663" cy="228520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Lst>
        </p:spPr>
      </p:pic>
      <p:pic>
        <p:nvPicPr>
          <p:cNvPr id="5127" name="Picture 7" descr="D:\Documents and Settings\z7953\Local Settings\Temporary Internet Files\Content.IE5\Y4VMBR8S\MC900078626[1].wmf"/>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990600" y="2057400"/>
            <a:ext cx="1625210" cy="14478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Lst>
        </p:spPr>
      </p:pic>
      <p:pic>
        <p:nvPicPr>
          <p:cNvPr id="5129" name="Picture 9" descr="D:\Documents and Settings\z7953\Local Settings\Temporary Internet Files\Content.IE5\Y4VMBR8S\MC900078830[1].wmf"/>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1066800" y="4114800"/>
            <a:ext cx="1752600" cy="176281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Lst>
        </p:spPr>
      </p:pic>
      <p:pic>
        <p:nvPicPr>
          <p:cNvPr id="5130" name="Picture 10" descr="D:\Documents and Settings\z7953\Local Settings\Temporary Internet Files\Content.IE5\EGNK73KU\MC900078824[1].wmf"/>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3048000" y="762000"/>
            <a:ext cx="1828800" cy="123624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Lst>
        </p:spPr>
      </p:pic>
      <p:pic>
        <p:nvPicPr>
          <p:cNvPr id="5131" name="Picture 11" descr="D:\Documents and Settings\z7953\Local Settings\Temporary Internet Files\Content.IE5\WHFR0P57\MC900078720[1].wmf"/>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6781800" y="4038600"/>
            <a:ext cx="1480232" cy="164959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Lst>
        </p:spPr>
      </p:pic>
      <p:pic>
        <p:nvPicPr>
          <p:cNvPr id="5132" name="Picture 12" descr="D:\Documents and Settings\z7953\Local Settings\Temporary Internet Files\Content.IE5\IEPR978S\MC900078812[1].wmf"/>
          <p:cNvPicPr>
            <a:picLocks noChangeAspect="1" noChangeArrowheads="1"/>
          </p:cNvPicPr>
          <p:nvPr/>
        </p:nvPicPr>
        <p:blipFill>
          <a:blip r:embed="rId8" cstate="print">
            <a:extLst>
              <a:ext uri="{28A0092B-C50C-407E-A947-70E740481C1C}">
                <a14:useLocalDpi xmlns:a14="http://schemas.microsoft.com/office/drawing/2010/main" xmlns="" val="0"/>
              </a:ext>
            </a:extLst>
          </a:blip>
          <a:srcRect/>
          <a:stretch>
            <a:fillRect/>
          </a:stretch>
        </p:blipFill>
        <p:spPr bwMode="auto">
          <a:xfrm>
            <a:off x="6553200" y="914400"/>
            <a:ext cx="1423988" cy="19812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Lst>
        </p:spPr>
      </p:pic>
      <p:sp>
        <p:nvSpPr>
          <p:cNvPr id="30" name="TextBox 29"/>
          <p:cNvSpPr txBox="1"/>
          <p:nvPr/>
        </p:nvSpPr>
        <p:spPr>
          <a:xfrm>
            <a:off x="4800600" y="152400"/>
            <a:ext cx="3200400" cy="276999"/>
          </a:xfrm>
          <a:prstGeom prst="rect">
            <a:avLst/>
          </a:prstGeom>
          <a:noFill/>
        </p:spPr>
        <p:txBody>
          <a:bodyPr wrap="square" rtlCol="0">
            <a:spAutoFit/>
          </a:bodyPr>
          <a:lstStyle/>
          <a:p>
            <a:pPr algn="ctr"/>
            <a:r>
              <a:rPr lang="en-US" sz="1200" b="1" dirty="0" smtClean="0">
                <a:solidFill>
                  <a:schemeClr val="bg1"/>
                </a:solidFill>
                <a:effectLst>
                  <a:outerShdw blurRad="38100" dist="38100" dir="2700000" algn="tl">
                    <a:srgbClr val="000000">
                      <a:alpha val="43137"/>
                    </a:srgbClr>
                  </a:outerShdw>
                </a:effectLst>
              </a:rPr>
              <a:t>Teaching &amp; Learning in the Digital Age</a:t>
            </a:r>
            <a:endParaRPr lang="en-US" sz="1200" b="1" dirty="0">
              <a:solidFill>
                <a:schemeClr val="bg1"/>
              </a:solidFill>
              <a:effectLst>
                <a:outerShdw blurRad="38100" dist="38100" dir="2700000" algn="tl">
                  <a:srgbClr val="000000">
                    <a:alpha val="43137"/>
                  </a:srgbClr>
                </a:outerShdw>
              </a:effectLst>
            </a:endParaRPr>
          </a:p>
        </p:txBody>
      </p:sp>
      <p:sp>
        <p:nvSpPr>
          <p:cNvPr id="31" name="Title 1"/>
          <p:cNvSpPr txBox="1">
            <a:spLocks/>
          </p:cNvSpPr>
          <p:nvPr/>
        </p:nvSpPr>
        <p:spPr>
          <a:xfrm>
            <a:off x="1043490" y="838200"/>
            <a:ext cx="2614110" cy="685800"/>
          </a:xfrm>
          <a:prstGeom prst="rect">
            <a:avLst/>
          </a:prstGeom>
        </p:spPr>
        <p:txBody>
          <a:bodyP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smtClean="0">
                <a:ln w="12700">
                  <a:solidFill>
                    <a:schemeClr val="tx1">
                      <a:lumMod val="95000"/>
                      <a:lumOff val="5000"/>
                    </a:schemeClr>
                  </a:solidFill>
                  <a:prstDash val="solid"/>
                </a:ln>
                <a:solidFill>
                  <a:schemeClr val="accent2">
                    <a:lumMod val="75000"/>
                  </a:schemeClr>
                </a:solidFill>
                <a:effectLst>
                  <a:outerShdw blurRad="41275" dist="20320" dir="1800000" algn="tl" rotWithShape="0">
                    <a:srgbClr val="000000">
                      <a:alpha val="40000"/>
                    </a:srgbClr>
                  </a:outerShdw>
                </a:effectLst>
                <a:uLnTx/>
                <a:uFillTx/>
                <a:latin typeface="+mj-lt"/>
                <a:ea typeface="+mj-ea"/>
                <a:cs typeface="+mj-cs"/>
              </a:rPr>
              <a:t>Before …</a:t>
            </a:r>
            <a:endParaRPr kumimoji="0" lang="en-US" sz="3200" b="1" i="0" u="none" strike="noStrike" kern="1200" cap="none" spc="0" normalizeH="0" baseline="0" noProof="0" dirty="0">
              <a:ln w="12700">
                <a:solidFill>
                  <a:schemeClr val="tx1">
                    <a:lumMod val="95000"/>
                    <a:lumOff val="5000"/>
                  </a:schemeClr>
                </a:solidFill>
                <a:prstDash val="solid"/>
              </a:ln>
              <a:solidFill>
                <a:schemeClr val="accent2">
                  <a:lumMod val="75000"/>
                </a:schemeClr>
              </a:solidFill>
              <a:effectLst>
                <a:outerShdw blurRad="41275" dist="20320" dir="1800000" algn="tl" rotWithShape="0">
                  <a:srgbClr val="000000">
                    <a:alpha val="40000"/>
                  </a:srgbClr>
                </a:outerShdw>
              </a:effectLst>
              <a:uLnTx/>
              <a:uFillTx/>
              <a:latin typeface="+mj-lt"/>
              <a:ea typeface="+mj-ea"/>
              <a:cs typeface="+mj-cs"/>
            </a:endParaRPr>
          </a:p>
        </p:txBody>
      </p:sp>
    </p:spTree>
    <p:extLst>
      <p:ext uri="{BB962C8B-B14F-4D97-AF65-F5344CB8AC3E}">
        <p14:creationId xmlns:p14="http://schemas.microsoft.com/office/powerpoint/2010/main" xmlns="" val="224529008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p:cNvSpPr txBox="1"/>
          <p:nvPr/>
        </p:nvSpPr>
        <p:spPr>
          <a:xfrm>
            <a:off x="4800600" y="152400"/>
            <a:ext cx="3200400" cy="276999"/>
          </a:xfrm>
          <a:prstGeom prst="rect">
            <a:avLst/>
          </a:prstGeom>
          <a:noFill/>
        </p:spPr>
        <p:txBody>
          <a:bodyPr wrap="square" rtlCol="0">
            <a:spAutoFit/>
          </a:bodyPr>
          <a:lstStyle/>
          <a:p>
            <a:pPr algn="ctr"/>
            <a:r>
              <a:rPr lang="en-US" sz="1200" b="1" dirty="0" smtClean="0">
                <a:solidFill>
                  <a:schemeClr val="bg1"/>
                </a:solidFill>
                <a:effectLst>
                  <a:outerShdw blurRad="38100" dist="38100" dir="2700000" algn="tl">
                    <a:srgbClr val="000000">
                      <a:alpha val="43137"/>
                    </a:srgbClr>
                  </a:outerShdw>
                </a:effectLst>
              </a:rPr>
              <a:t>Teaching &amp; Learning in the Digital Age</a:t>
            </a:r>
            <a:endParaRPr lang="en-US" sz="1200" b="1" dirty="0">
              <a:solidFill>
                <a:schemeClr val="bg1"/>
              </a:solidFill>
              <a:effectLst>
                <a:outerShdw blurRad="38100" dist="38100" dir="2700000" algn="tl">
                  <a:srgbClr val="000000">
                    <a:alpha val="43137"/>
                  </a:srgbClr>
                </a:outerShdw>
              </a:effectLst>
            </a:endParaRPr>
          </a:p>
        </p:txBody>
      </p:sp>
      <p:sp>
        <p:nvSpPr>
          <p:cNvPr id="31" name="Title 1"/>
          <p:cNvSpPr txBox="1">
            <a:spLocks/>
          </p:cNvSpPr>
          <p:nvPr/>
        </p:nvSpPr>
        <p:spPr>
          <a:xfrm>
            <a:off x="1043490" y="838200"/>
            <a:ext cx="2614110" cy="685800"/>
          </a:xfrm>
          <a:prstGeom prst="rect">
            <a:avLst/>
          </a:prstGeom>
        </p:spPr>
        <p:txBody>
          <a:bodyP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smtClean="0">
                <a:ln w="12700">
                  <a:solidFill>
                    <a:schemeClr val="tx1">
                      <a:lumMod val="95000"/>
                      <a:lumOff val="5000"/>
                    </a:schemeClr>
                  </a:solidFill>
                  <a:prstDash val="solid"/>
                </a:ln>
                <a:solidFill>
                  <a:schemeClr val="accent2">
                    <a:lumMod val="75000"/>
                  </a:schemeClr>
                </a:solidFill>
                <a:effectLst>
                  <a:outerShdw blurRad="41275" dist="20320" dir="1800000" algn="tl" rotWithShape="0">
                    <a:srgbClr val="000000">
                      <a:alpha val="40000"/>
                    </a:srgbClr>
                  </a:outerShdw>
                </a:effectLst>
                <a:uLnTx/>
                <a:uFillTx/>
                <a:latin typeface="+mj-lt"/>
                <a:ea typeface="+mj-ea"/>
                <a:cs typeface="+mj-cs"/>
              </a:rPr>
              <a:t>After …</a:t>
            </a:r>
            <a:endParaRPr kumimoji="0" lang="en-US" sz="3200" b="1" i="0" u="none" strike="noStrike" kern="1200" cap="none" spc="0" normalizeH="0" baseline="0" noProof="0" dirty="0">
              <a:ln w="12700">
                <a:solidFill>
                  <a:schemeClr val="tx1">
                    <a:lumMod val="95000"/>
                    <a:lumOff val="5000"/>
                  </a:schemeClr>
                </a:solidFill>
                <a:prstDash val="solid"/>
              </a:ln>
              <a:solidFill>
                <a:schemeClr val="accent2">
                  <a:lumMod val="75000"/>
                </a:schemeClr>
              </a:solidFill>
              <a:effectLst>
                <a:outerShdw blurRad="41275" dist="20320" dir="1800000" algn="tl" rotWithShape="0">
                  <a:srgbClr val="000000">
                    <a:alpha val="40000"/>
                  </a:srgbClr>
                </a:outerShdw>
              </a:effectLst>
              <a:uLnTx/>
              <a:uFillTx/>
              <a:latin typeface="+mj-lt"/>
              <a:ea typeface="+mj-ea"/>
              <a:cs typeface="+mj-cs"/>
            </a:endParaRPr>
          </a:p>
        </p:txBody>
      </p:sp>
      <p:pic>
        <p:nvPicPr>
          <p:cNvPr id="12" name="Picture 6" descr="C:\Users\VAIO\AppData\Local\Microsoft\Windows\Temporary Internet Files\Content.IE5\B7DIF1DU\MC900433826[1].png"/>
          <p:cNvPicPr>
            <a:picLocks noChangeAspect="1" noChangeArrowheads="1"/>
          </p:cNvPicPr>
          <p:nvPr/>
        </p:nvPicPr>
        <p:blipFill>
          <a:blip r:embed="rId2" cstate="print"/>
          <a:srcRect/>
          <a:stretch>
            <a:fillRect/>
          </a:stretch>
        </p:blipFill>
        <p:spPr bwMode="auto">
          <a:xfrm>
            <a:off x="762000" y="3657600"/>
            <a:ext cx="1905000" cy="1845396"/>
          </a:xfrm>
          <a:prstGeom prst="rect">
            <a:avLst/>
          </a:prstGeom>
          <a:ln>
            <a:noFill/>
          </a:ln>
          <a:effectLst>
            <a:outerShdw blurRad="292100" dist="139700" dir="2700000" algn="tl" rotWithShape="0">
              <a:srgbClr val="333333">
                <a:alpha val="65000"/>
              </a:srgbClr>
            </a:outerShdw>
          </a:effectLst>
        </p:spPr>
      </p:pic>
      <p:pic>
        <p:nvPicPr>
          <p:cNvPr id="13" name="Picture 17" descr="C:\Users\VAIO\AppData\Local\Microsoft\Windows\Temporary Internet Files\Content.IE5\N3N7GMV5\MC900432596[1].png"/>
          <p:cNvPicPr>
            <a:picLocks noChangeAspect="1" noChangeArrowheads="1"/>
          </p:cNvPicPr>
          <p:nvPr/>
        </p:nvPicPr>
        <p:blipFill>
          <a:blip r:embed="rId3" cstate="print"/>
          <a:srcRect/>
          <a:stretch>
            <a:fillRect/>
          </a:stretch>
        </p:blipFill>
        <p:spPr bwMode="auto">
          <a:xfrm>
            <a:off x="3124200" y="4495800"/>
            <a:ext cx="1219200" cy="1660803"/>
          </a:xfrm>
          <a:prstGeom prst="rect">
            <a:avLst/>
          </a:prstGeom>
          <a:ln>
            <a:noFill/>
          </a:ln>
          <a:effectLst>
            <a:outerShdw blurRad="292100" dist="139700" dir="2700000" algn="tl" rotWithShape="0">
              <a:srgbClr val="333333">
                <a:alpha val="65000"/>
              </a:srgbClr>
            </a:outerShdw>
          </a:effectLst>
        </p:spPr>
      </p:pic>
      <p:pic>
        <p:nvPicPr>
          <p:cNvPr id="14" name="Picture 18" descr="C:\Users\VAIO\AppData\Local\Microsoft\Windows\Temporary Internet Files\Content.IE5\B7DIF1DU\MC900433865[1].png"/>
          <p:cNvPicPr>
            <a:picLocks noChangeAspect="1" noChangeArrowheads="1"/>
          </p:cNvPicPr>
          <p:nvPr/>
        </p:nvPicPr>
        <p:blipFill>
          <a:blip r:embed="rId4" cstate="print"/>
          <a:srcRect/>
          <a:stretch>
            <a:fillRect/>
          </a:stretch>
        </p:blipFill>
        <p:spPr bwMode="auto">
          <a:xfrm>
            <a:off x="6705600" y="2895600"/>
            <a:ext cx="1371600" cy="1699061"/>
          </a:xfrm>
          <a:prstGeom prst="rect">
            <a:avLst/>
          </a:prstGeom>
          <a:ln>
            <a:noFill/>
          </a:ln>
          <a:effectLst>
            <a:outerShdw blurRad="292100" dist="139700" dir="2700000" algn="tl" rotWithShape="0">
              <a:srgbClr val="333333">
                <a:alpha val="65000"/>
              </a:srgbClr>
            </a:outerShdw>
          </a:effectLst>
        </p:spPr>
      </p:pic>
      <p:pic>
        <p:nvPicPr>
          <p:cNvPr id="16" name="Picture 24" descr="C:\Users\VAIO\AppData\Local\Microsoft\Windows\Temporary Internet Files\Content.IE5\N135KERS\MC900231763[1].wmf"/>
          <p:cNvPicPr>
            <a:picLocks noChangeAspect="1" noChangeArrowheads="1"/>
          </p:cNvPicPr>
          <p:nvPr/>
        </p:nvPicPr>
        <p:blipFill>
          <a:blip r:embed="rId5" cstate="print"/>
          <a:srcRect/>
          <a:stretch>
            <a:fillRect/>
          </a:stretch>
        </p:blipFill>
        <p:spPr bwMode="auto">
          <a:xfrm>
            <a:off x="3048000" y="2286000"/>
            <a:ext cx="2743200" cy="1640689"/>
          </a:xfrm>
          <a:prstGeom prst="rect">
            <a:avLst/>
          </a:prstGeom>
          <a:ln>
            <a:noFill/>
          </a:ln>
          <a:effectLst>
            <a:outerShdw blurRad="292100" dist="139700" dir="2700000" algn="tl" rotWithShape="0">
              <a:srgbClr val="333333">
                <a:alpha val="65000"/>
              </a:srgbClr>
            </a:outerShdw>
          </a:effectLst>
        </p:spPr>
      </p:pic>
      <p:pic>
        <p:nvPicPr>
          <p:cNvPr id="17" name="Picture 31" descr="C:\Users\VAIO\AppData\Local\Microsoft\Windows\Temporary Internet Files\Content.IE5\B7DIF1DU\MC900360616[1].wmf"/>
          <p:cNvPicPr>
            <a:picLocks noChangeAspect="1" noChangeArrowheads="1"/>
          </p:cNvPicPr>
          <p:nvPr/>
        </p:nvPicPr>
        <p:blipFill>
          <a:blip r:embed="rId6" cstate="print"/>
          <a:srcRect/>
          <a:stretch>
            <a:fillRect/>
          </a:stretch>
        </p:blipFill>
        <p:spPr bwMode="auto">
          <a:xfrm>
            <a:off x="5257800" y="4724400"/>
            <a:ext cx="1752600" cy="991444"/>
          </a:xfrm>
          <a:prstGeom prst="rect">
            <a:avLst/>
          </a:prstGeom>
          <a:ln>
            <a:noFill/>
          </a:ln>
          <a:effectLst>
            <a:outerShdw blurRad="292100" dist="139700" dir="2700000" algn="tl" rotWithShape="0">
              <a:srgbClr val="333333">
                <a:alpha val="65000"/>
              </a:srgbClr>
            </a:outerShdw>
          </a:effectLst>
        </p:spPr>
      </p:pic>
      <p:pic>
        <p:nvPicPr>
          <p:cNvPr id="18" name="Picture 33" descr="C:\Users\VAIO\AppData\Local\Microsoft\Windows\Temporary Internet Files\Content.IE5\B7DIF1DU\MC900391194[1].wmf"/>
          <p:cNvPicPr>
            <a:picLocks noChangeAspect="1" noChangeArrowheads="1"/>
          </p:cNvPicPr>
          <p:nvPr/>
        </p:nvPicPr>
        <p:blipFill>
          <a:blip r:embed="rId7" cstate="print"/>
          <a:srcRect/>
          <a:stretch>
            <a:fillRect/>
          </a:stretch>
        </p:blipFill>
        <p:spPr bwMode="auto">
          <a:xfrm>
            <a:off x="4191000" y="914400"/>
            <a:ext cx="1781061" cy="1292165"/>
          </a:xfrm>
          <a:prstGeom prst="rect">
            <a:avLst/>
          </a:prstGeom>
          <a:ln>
            <a:noFill/>
          </a:ln>
          <a:effectLst>
            <a:outerShdw blurRad="292100" dist="139700" dir="2700000" algn="tl" rotWithShape="0">
              <a:srgbClr val="333333">
                <a:alpha val="65000"/>
              </a:srgbClr>
            </a:outerShdw>
          </a:effectLst>
        </p:spPr>
      </p:pic>
      <p:pic>
        <p:nvPicPr>
          <p:cNvPr id="19" name="Picture 34" descr="C:\Users\VAIO\AppData\Local\Microsoft\Windows\Temporary Internet Files\Content.IE5\B7DIF1DU\MC900439833[1].png"/>
          <p:cNvPicPr>
            <a:picLocks noChangeAspect="1" noChangeArrowheads="1"/>
          </p:cNvPicPr>
          <p:nvPr/>
        </p:nvPicPr>
        <p:blipFill>
          <a:blip r:embed="rId8" cstate="print"/>
          <a:srcRect/>
          <a:stretch>
            <a:fillRect/>
          </a:stretch>
        </p:blipFill>
        <p:spPr bwMode="auto">
          <a:xfrm flipH="1">
            <a:off x="1524000" y="1905000"/>
            <a:ext cx="1168767" cy="1447800"/>
          </a:xfrm>
          <a:prstGeom prst="rect">
            <a:avLst/>
          </a:prstGeom>
          <a:ln>
            <a:noFill/>
          </a:ln>
          <a:effectLst>
            <a:outerShdw blurRad="292100" dist="139700" dir="2700000" algn="tl" rotWithShape="0">
              <a:srgbClr val="333333">
                <a:alpha val="65000"/>
              </a:srgbClr>
            </a:outerShdw>
          </a:effectLst>
        </p:spPr>
      </p:pic>
      <p:pic>
        <p:nvPicPr>
          <p:cNvPr id="21" name="Picture 20" descr="C:\Users\VAIO\AppData\Local\Microsoft\Windows\Temporary Internet Files\Content.IE5\B7DIF1DU\MC900431595[1].png"/>
          <p:cNvPicPr/>
          <p:nvPr/>
        </p:nvPicPr>
        <p:blipFill>
          <a:blip r:embed="rId9" cstate="print"/>
          <a:srcRect/>
          <a:stretch>
            <a:fillRect/>
          </a:stretch>
        </p:blipFill>
        <p:spPr bwMode="auto">
          <a:xfrm>
            <a:off x="6629400" y="990600"/>
            <a:ext cx="1447800" cy="175260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xmlns="" val="224529008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41" name="Picture 21" descr="D:\Documents and Settings\z7953\Local Settings\Temporary Internet Files\Content.IE5\Y4VMBR8S\MC900282604[1].wmf"/>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400800" y="4038600"/>
            <a:ext cx="1815084" cy="210616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Lst>
        </p:spPr>
      </p:pic>
      <p:pic>
        <p:nvPicPr>
          <p:cNvPr id="5146" name="Picture 26" descr="D:\Documents and Settings\z7953\Local Settings\Temporary Internet Files\Content.IE5\IEPR978S\MM900300505[1].gif"/>
          <p:cNvPicPr>
            <a:picLocks noChangeAspect="1" noChangeArrowheads="1" noCrop="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415843" y="3048000"/>
            <a:ext cx="1887207" cy="19812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Lst>
        </p:spPr>
      </p:pic>
      <p:pic>
        <p:nvPicPr>
          <p:cNvPr id="5147" name="Picture 27" descr="D:\Documents and Settings\z7953\Local Settings\Temporary Internet Files\Content.IE5\Y4VMBR8S\MM900300508[1].gif"/>
          <p:cNvPicPr>
            <a:picLocks noChangeAspect="1" noChangeArrowheads="1" noCrop="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1123363" y="2514599"/>
            <a:ext cx="2138606" cy="173761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Lst>
        </p:spPr>
      </p:pic>
      <p:pic>
        <p:nvPicPr>
          <p:cNvPr id="5150" name="Picture 30" descr="D:\Documents and Settings\z7953\Local Settings\Temporary Internet Files\Content.IE5\IEPR978S\MC900312624[1].wmf"/>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2362200" y="4445051"/>
            <a:ext cx="1799539" cy="187543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Lst>
        </p:spPr>
      </p:pic>
      <p:sp>
        <p:nvSpPr>
          <p:cNvPr id="30" name="TextBox 29"/>
          <p:cNvSpPr txBox="1"/>
          <p:nvPr/>
        </p:nvSpPr>
        <p:spPr>
          <a:xfrm>
            <a:off x="4800600" y="152400"/>
            <a:ext cx="3200400" cy="276999"/>
          </a:xfrm>
          <a:prstGeom prst="rect">
            <a:avLst/>
          </a:prstGeom>
          <a:noFill/>
        </p:spPr>
        <p:txBody>
          <a:bodyPr wrap="square" rtlCol="0">
            <a:spAutoFit/>
          </a:bodyPr>
          <a:lstStyle/>
          <a:p>
            <a:pPr algn="ctr"/>
            <a:r>
              <a:rPr lang="en-US" sz="1200" b="1" dirty="0" smtClean="0">
                <a:solidFill>
                  <a:schemeClr val="bg1"/>
                </a:solidFill>
                <a:effectLst>
                  <a:outerShdw blurRad="38100" dist="38100" dir="2700000" algn="tl">
                    <a:srgbClr val="000000">
                      <a:alpha val="43137"/>
                    </a:srgbClr>
                  </a:outerShdw>
                </a:effectLst>
              </a:rPr>
              <a:t>Teaching &amp; Learning in the Digital Age</a:t>
            </a:r>
            <a:endParaRPr lang="en-US" sz="1200" b="1" dirty="0">
              <a:solidFill>
                <a:schemeClr val="bg1"/>
              </a:solidFill>
              <a:effectLst>
                <a:outerShdw blurRad="38100" dist="38100" dir="2700000" algn="tl">
                  <a:srgbClr val="000000">
                    <a:alpha val="43137"/>
                  </a:srgbClr>
                </a:outerShdw>
              </a:effectLst>
            </a:endParaRPr>
          </a:p>
        </p:txBody>
      </p:sp>
      <p:sp>
        <p:nvSpPr>
          <p:cNvPr id="31" name="Title 1"/>
          <p:cNvSpPr txBox="1">
            <a:spLocks/>
          </p:cNvSpPr>
          <p:nvPr/>
        </p:nvSpPr>
        <p:spPr>
          <a:xfrm>
            <a:off x="1043490" y="838200"/>
            <a:ext cx="3376110" cy="685800"/>
          </a:xfrm>
          <a:prstGeom prst="rect">
            <a:avLst/>
          </a:prstGeom>
        </p:spPr>
        <p:txBody>
          <a:bodyP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smtClean="0">
                <a:ln w="12700">
                  <a:solidFill>
                    <a:schemeClr val="tx1">
                      <a:lumMod val="95000"/>
                      <a:lumOff val="5000"/>
                    </a:schemeClr>
                  </a:solidFill>
                  <a:prstDash val="solid"/>
                </a:ln>
                <a:solidFill>
                  <a:schemeClr val="accent2">
                    <a:lumMod val="75000"/>
                  </a:schemeClr>
                </a:solidFill>
                <a:effectLst>
                  <a:outerShdw blurRad="41275" dist="20320" dir="1800000" algn="tl" rotWithShape="0">
                    <a:srgbClr val="000000">
                      <a:alpha val="40000"/>
                    </a:srgbClr>
                  </a:outerShdw>
                </a:effectLst>
                <a:uLnTx/>
                <a:uFillTx/>
                <a:latin typeface="+mj-lt"/>
                <a:ea typeface="+mj-ea"/>
                <a:cs typeface="+mj-cs"/>
              </a:rPr>
              <a:t>Sometimes …</a:t>
            </a:r>
            <a:endParaRPr kumimoji="0" lang="en-US" sz="3200" b="1" i="0" u="none" strike="noStrike" kern="1200" cap="none" spc="0" normalizeH="0" baseline="0" noProof="0" dirty="0">
              <a:ln w="12700">
                <a:solidFill>
                  <a:schemeClr val="tx1">
                    <a:lumMod val="95000"/>
                    <a:lumOff val="5000"/>
                  </a:schemeClr>
                </a:solidFill>
                <a:prstDash val="solid"/>
              </a:ln>
              <a:solidFill>
                <a:schemeClr val="accent2">
                  <a:lumMod val="75000"/>
                </a:schemeClr>
              </a:solidFill>
              <a:effectLst>
                <a:outerShdw blurRad="41275" dist="20320" dir="1800000" algn="tl" rotWithShape="0">
                  <a:srgbClr val="000000">
                    <a:alpha val="40000"/>
                  </a:srgbClr>
                </a:outerShdw>
              </a:effectLst>
              <a:uLnTx/>
              <a:uFillTx/>
              <a:latin typeface="+mj-lt"/>
              <a:ea typeface="+mj-ea"/>
              <a:cs typeface="+mj-cs"/>
            </a:endParaRPr>
          </a:p>
        </p:txBody>
      </p:sp>
      <p:pic>
        <p:nvPicPr>
          <p:cNvPr id="10" name="Picture 2" descr="C:\Users\VAIO\AppData\Local\Microsoft\Windows\Temporary Internet Files\Content.IE5\N3N7GMV5\MC900185770[1].wmf"/>
          <p:cNvPicPr>
            <a:picLocks noChangeAspect="1" noChangeArrowheads="1"/>
          </p:cNvPicPr>
          <p:nvPr/>
        </p:nvPicPr>
        <p:blipFill>
          <a:blip r:embed="rId6" cstate="print"/>
          <a:srcRect/>
          <a:stretch>
            <a:fillRect/>
          </a:stretch>
        </p:blipFill>
        <p:spPr bwMode="auto">
          <a:xfrm>
            <a:off x="5638800" y="1229436"/>
            <a:ext cx="2133600" cy="1666164"/>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xmlns="" val="224529008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Custom 17">
      <a:dk1>
        <a:sysClr val="windowText" lastClr="000000"/>
      </a:dk1>
      <a:lt1>
        <a:sysClr val="window" lastClr="FFFFFF"/>
      </a:lt1>
      <a:dk2>
        <a:srgbClr val="1F497D"/>
      </a:dk2>
      <a:lt2>
        <a:srgbClr val="8DB3E2"/>
      </a:lt2>
      <a:accent1>
        <a:srgbClr val="4F81BD"/>
      </a:accent1>
      <a:accent2>
        <a:srgbClr val="8DB3E2"/>
      </a:accent2>
      <a:accent3>
        <a:srgbClr val="9BBB59"/>
      </a:accent3>
      <a:accent4>
        <a:srgbClr val="8064A2"/>
      </a:accent4>
      <a:accent5>
        <a:srgbClr val="4BACC6"/>
      </a:accent5>
      <a:accent6>
        <a:srgbClr val="F79646"/>
      </a:accent6>
      <a:hlink>
        <a:srgbClr val="C00000"/>
      </a:hlink>
      <a:folHlink>
        <a:srgbClr val="800080"/>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1095</TotalTime>
  <Words>1352</Words>
  <Application>Microsoft Office PowerPoint</Application>
  <PresentationFormat>On-screen Show (4:3)</PresentationFormat>
  <Paragraphs>266</Paragraphs>
  <Slides>30</Slides>
  <Notes>0</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Austin</vt:lpstr>
      <vt:lpstr>   Global Education Technology Forum  April 19- 21, 2012</vt:lpstr>
      <vt:lpstr>  Dr. Fida Atallah &amp; Dr. Jase Mousa-Inaty fida.atallah@zu.ac.ae &amp; jase.inaty@zu.ac.ae   College of Education Zayed University</vt:lpstr>
      <vt:lpstr>Slide 3</vt:lpstr>
      <vt:lpstr>Issues for Consideration</vt:lpstr>
      <vt:lpstr>Slide 5</vt:lpstr>
      <vt:lpstr>Slide 6</vt:lpstr>
      <vt:lpstr>Slide 7</vt:lpstr>
      <vt:lpstr>Slide 8</vt:lpstr>
      <vt:lpstr>Slide 9</vt:lpstr>
      <vt:lpstr>Slide 10</vt:lpstr>
      <vt:lpstr>Slide 11</vt:lpstr>
      <vt:lpstr>Slide 12</vt:lpstr>
      <vt:lpstr>Slide 13</vt:lpstr>
      <vt:lpstr>Technology in Higher Education</vt:lpstr>
      <vt:lpstr>Technology in K-12 Curriculum (English Language)</vt:lpstr>
      <vt:lpstr>Technology in K-12 Curriculum (Social Sciences)</vt:lpstr>
      <vt:lpstr>Technology in K-12 Curriculum (Science)</vt:lpstr>
      <vt:lpstr>Technology in K-12 Curriculum (Mathematics)</vt:lpstr>
      <vt:lpstr>Slide 19</vt:lpstr>
      <vt:lpstr>A Technology Integration Model</vt:lpstr>
      <vt:lpstr>Technology Integration Stages</vt:lpstr>
      <vt:lpstr>Issues for Consideration</vt:lpstr>
      <vt:lpstr>Note regarding resources</vt:lpstr>
      <vt:lpstr>Slide 24</vt:lpstr>
      <vt:lpstr>Slide 25</vt:lpstr>
      <vt:lpstr>Slide 26</vt:lpstr>
      <vt:lpstr>Slide 27</vt:lpstr>
      <vt:lpstr>Slide 28</vt:lpstr>
      <vt:lpstr>Slide 29</vt:lpstr>
      <vt:lpstr>Slide 30</vt:lpstr>
    </vt:vector>
  </TitlesOfParts>
  <Company>Zayed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Teaching in the Digital Age</dc:title>
  <dc:creator>Zayed University</dc:creator>
  <cp:lastModifiedBy>Fida </cp:lastModifiedBy>
  <cp:revision>104</cp:revision>
  <dcterms:created xsi:type="dcterms:W3CDTF">2012-03-13T06:32:21Z</dcterms:created>
  <dcterms:modified xsi:type="dcterms:W3CDTF">2012-04-20T18:42:29Z</dcterms:modified>
</cp:coreProperties>
</file>